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16" r:id="rId1"/>
  </p:sldMasterIdLst>
  <p:notesMasterIdLst>
    <p:notesMasterId r:id="rId31"/>
  </p:notesMasterIdLst>
  <p:sldIdLst>
    <p:sldId id="1539" r:id="rId2"/>
    <p:sldId id="1549" r:id="rId3"/>
    <p:sldId id="1558" r:id="rId4"/>
    <p:sldId id="1540" r:id="rId5"/>
    <p:sldId id="1553" r:id="rId6"/>
    <p:sldId id="1563" r:id="rId7"/>
    <p:sldId id="1564" r:id="rId8"/>
    <p:sldId id="1565" r:id="rId9"/>
    <p:sldId id="1584" r:id="rId10"/>
    <p:sldId id="1570" r:id="rId11"/>
    <p:sldId id="1559" r:id="rId12"/>
    <p:sldId id="1575" r:id="rId13"/>
    <p:sldId id="1576" r:id="rId14"/>
    <p:sldId id="1578" r:id="rId15"/>
    <p:sldId id="1568" r:id="rId16"/>
    <p:sldId id="1573" r:id="rId17"/>
    <p:sldId id="1581" r:id="rId18"/>
    <p:sldId id="1579" r:id="rId19"/>
    <p:sldId id="1571" r:id="rId20"/>
    <p:sldId id="1554" r:id="rId21"/>
    <p:sldId id="1557" r:id="rId22"/>
    <p:sldId id="1560" r:id="rId23"/>
    <p:sldId id="1580" r:id="rId24"/>
    <p:sldId id="1572" r:id="rId25"/>
    <p:sldId id="1555" r:id="rId26"/>
    <p:sldId id="1556" r:id="rId27"/>
    <p:sldId id="1561" r:id="rId28"/>
    <p:sldId id="1562" r:id="rId29"/>
    <p:sldId id="1567" r:id="rId3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111111"/>
    <a:srgbClr val="3333FF"/>
    <a:srgbClr val="FF33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34588" autoAdjust="0"/>
    <p:restoredTop sz="86417" autoAdjust="0"/>
  </p:normalViewPr>
  <p:slideViewPr>
    <p:cSldViewPr>
      <p:cViewPr varScale="1">
        <p:scale>
          <a:sx n="88" d="100"/>
          <a:sy n="88" d="100"/>
        </p:scale>
        <p:origin x="81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B1A7C835-82CE-4877-9BD9-E09D46829FCD}" type="datetimeFigureOut">
              <a:rPr lang="en-US"/>
              <a:pPr>
                <a:defRPr/>
              </a:pPr>
              <a:t>3/20/18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434188A0-1CAC-4E6C-AD5F-4DEB324D3F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4293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9B3003-D531-F441-9BB2-AD5D4AA61B5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109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4188A0-1CAC-4E6C-AD5F-4DEB324D3FC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5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B70C48-7F94-44AB-B7E1-F3871CCE5B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615B9E-3C0C-46BA-AAF3-E7DC327088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527280-6D9C-4EC6-9B4D-1E02D458CD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4638"/>
            <a:ext cx="7848600" cy="1143000"/>
          </a:xfrm>
        </p:spPr>
        <p:txBody>
          <a:bodyPr/>
          <a:lstStyle>
            <a:lvl1pPr>
              <a:defRPr sz="3600" baseline="0">
                <a:latin typeface="Arial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2908BC0-205A-4C8A-9FF4-1E566FD80A7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5E39BA-F111-422C-945F-F3A66A5931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E3F474-99AD-4690-AF7E-3DC085B2BC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1B9F25-29FA-465D-A732-C6ACEA20E4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9F7015-E14F-4A9C-BD4A-2A214DD72E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837A68-0ADA-4795-B9D8-370161626A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01EC1E-68A3-4C51-9164-0757E4F879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A730D8-5FDF-49DB-8EC2-174A004EEC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274638"/>
            <a:ext cx="7848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12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fld id="{43C9C144-0DB9-4B8E-BFF8-E7B05B1267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69" r:id="rId1"/>
    <p:sldLayoutId id="2147484170" r:id="rId2"/>
    <p:sldLayoutId id="2147484171" r:id="rId3"/>
    <p:sldLayoutId id="2147484172" r:id="rId4"/>
    <p:sldLayoutId id="2147484173" r:id="rId5"/>
    <p:sldLayoutId id="2147484174" r:id="rId6"/>
    <p:sldLayoutId id="2147484175" r:id="rId7"/>
    <p:sldLayoutId id="2147484176" r:id="rId8"/>
    <p:sldLayoutId id="2147484177" r:id="rId9"/>
    <p:sldLayoutId id="2147484178" r:id="rId10"/>
    <p:sldLayoutId id="214748417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 baseline="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4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image" Target="../media/image37.png"/><Relationship Id="rId1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0375" y="237741"/>
            <a:ext cx="8531225" cy="1972060"/>
          </a:xfrm>
        </p:spPr>
        <p:txBody>
          <a:bodyPr rtlCol="0">
            <a:noAutofit/>
          </a:bodyPr>
          <a:lstStyle/>
          <a:p>
            <a:pPr algn="ctr"/>
            <a:r>
              <a:rPr lang="en-US" sz="3600" dirty="0">
                <a:cs typeface="Arial" pitchFamily="34" charset="0"/>
              </a:rPr>
              <a:t>The Psychology of Effective </a:t>
            </a:r>
            <a:r>
              <a:rPr lang="en-US" sz="3600" dirty="0" smtClean="0">
                <a:cs typeface="Arial" pitchFamily="34" charset="0"/>
              </a:rPr>
              <a:t>Altruism</a:t>
            </a:r>
            <a:r>
              <a:rPr lang="en-US" sz="3600" dirty="0">
                <a:cs typeface="Arial" pitchFamily="34" charset="0"/>
              </a:rPr>
              <a:t/>
            </a:r>
            <a:br>
              <a:rPr lang="en-US" sz="3600" dirty="0">
                <a:cs typeface="Arial" pitchFamily="34" charset="0"/>
              </a:rPr>
            </a:br>
            <a:r>
              <a:rPr lang="en-US" sz="3600" dirty="0">
                <a:cs typeface="Arial" pitchFamily="34" charset="0"/>
              </a:rPr>
              <a:t> </a:t>
            </a:r>
            <a:r>
              <a:rPr lang="en-US" sz="3200" dirty="0"/>
              <a:t>Cognitive and emotional barriers to reducing sentient suffering and existential risk</a:t>
            </a:r>
            <a:endParaRPr lang="en-US" sz="2000" dirty="0">
              <a:uFill>
                <a:solidFill>
                  <a:schemeClr val="tx1"/>
                </a:solidFill>
              </a:uFill>
              <a:cs typeface="Arial" pitchFamily="34" charset="0"/>
            </a:endParaRPr>
          </a:p>
        </p:txBody>
      </p:sp>
      <p:sp>
        <p:nvSpPr>
          <p:cNvPr id="3051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12774" y="4800600"/>
            <a:ext cx="8226425" cy="683232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3600" dirty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Arial" pitchFamily="34" charset="0"/>
                <a:cs typeface="Arial" pitchFamily="34" charset="0"/>
              </a:rPr>
              <a:t>Geoffrey </a:t>
            </a:r>
            <a:r>
              <a:rPr lang="en-US" sz="3600" dirty="0" smtClean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Arial" pitchFamily="34" charset="0"/>
                <a:cs typeface="Arial" pitchFamily="34" charset="0"/>
              </a:rPr>
              <a:t>Miller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Arial" pitchFamily="34" charset="0"/>
                <a:cs typeface="Arial" pitchFamily="34" charset="0"/>
              </a:rPr>
              <a:t>Psychology </a:t>
            </a:r>
            <a:r>
              <a:rPr lang="en-US" sz="2400" dirty="0" err="1" smtClean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Arial" pitchFamily="34" charset="0"/>
                <a:cs typeface="Arial" pitchFamily="34" charset="0"/>
              </a:rPr>
              <a:t>Dept</a:t>
            </a:r>
            <a:r>
              <a:rPr lang="en-US" sz="2400" dirty="0" smtClean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Arial" pitchFamily="34" charset="0"/>
                <a:cs typeface="Arial" pitchFamily="34" charset="0"/>
              </a:rPr>
              <a:t> Colloquium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dirty="0" smtClean="0">
                <a:solidFill>
                  <a:schemeClr val="tx1"/>
                </a:solidFill>
                <a:uFill>
                  <a:solidFill>
                    <a:schemeClr val="tx1"/>
                  </a:solidFill>
                </a:uFill>
                <a:latin typeface="Arial" pitchFamily="34" charset="0"/>
                <a:cs typeface="Arial" pitchFamily="34" charset="0"/>
              </a:rPr>
              <a:t>University of New Mexico, March 9, 2018</a:t>
            </a:r>
            <a:endParaRPr lang="en-US" sz="2400" dirty="0">
              <a:solidFill>
                <a:schemeClr val="tx1"/>
              </a:solidFill>
              <a:uFill>
                <a:solidFill>
                  <a:schemeClr val="tx1"/>
                </a:solidFill>
              </a:u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 descr="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36525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5875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68275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https://encrypted-tbn0.gstatic.com/images?q=tbn:ANd9GcSHREtwgGF6a6HQX_iXKopdfHHfUgO0SoOqKowxMOoJMO5Zb_L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0" descr="https://encrypted-tbn0.gstatic.com/images?q=tbn:ANd9GcSHREtwgGF6a6HQX_iXKopdfHHfUgO0SoOqKowxMOoJMO5Zb_Lm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https://encrypted-tbn0.gstatic.com/images?q=tbn:ANd9GcSHREtwgGF6a6HQX_iXKopdfHHfUgO0SoOqKowxMOoJMO5Zb_Lm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s://encrypted-tbn0.gstatic.com/images?q=tbn:ANd9GcR__pf5J22ddKfOUEuIQqQLnJIrOJYv8E47Y0GCZjn6nSBtLU_f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https://encrypted-tbn0.gstatic.com/images?q=tbn:ANd9GcSb8Mff8bJjh5AlJ17AQ3bW12luafxm7fnnEO_-h3lC-yUhieQV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0" name="AutoShape 2" descr="https://inomics.com/sites/default/files/images/logos/KULeuve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4189" t="23598" r="5060" b="26474"/>
          <a:stretch/>
        </p:blipFill>
        <p:spPr>
          <a:xfrm>
            <a:off x="2362200" y="2133600"/>
            <a:ext cx="4525427" cy="248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39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BF01A1-2AE0-4E51-9234-6AF568FD2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50522"/>
            <a:ext cx="8077200" cy="1143000"/>
          </a:xfrm>
        </p:spPr>
        <p:txBody>
          <a:bodyPr/>
          <a:lstStyle/>
          <a:p>
            <a:r>
              <a:rPr lang="en-US" dirty="0" smtClean="0"/>
              <a:t>EA challenges 1: </a:t>
            </a:r>
            <a:br>
              <a:rPr lang="en-US" dirty="0" smtClean="0"/>
            </a:br>
            <a:r>
              <a:rPr lang="en-US" dirty="0" smtClean="0"/>
              <a:t>Selfish </a:t>
            </a:r>
            <a:r>
              <a:rPr lang="en-US" dirty="0"/>
              <a:t>genes vs. the expanding </a:t>
            </a:r>
            <a:r>
              <a:rPr lang="en-US" dirty="0" smtClean="0"/>
              <a:t>circle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679D2CEE-4F39-485E-B59D-36A679E26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36" y="1676400"/>
            <a:ext cx="5232012" cy="2590800"/>
          </a:xfrm>
        </p:spPr>
        <p:txBody>
          <a:bodyPr/>
          <a:lstStyle/>
          <a:p>
            <a:r>
              <a:rPr lang="en-US" sz="2800" dirty="0"/>
              <a:t>Kin selection </a:t>
            </a:r>
            <a:r>
              <a:rPr lang="en-US" sz="2800" dirty="0">
                <a:sym typeface="Wingdings" panose="05000000000000000000" pitchFamily="2" charset="2"/>
              </a:rPr>
              <a:t> family</a:t>
            </a:r>
          </a:p>
          <a:p>
            <a:r>
              <a:rPr lang="en-US" sz="2800" dirty="0">
                <a:sym typeface="Wingdings" panose="05000000000000000000" pitchFamily="2" charset="2"/>
              </a:rPr>
              <a:t>Reciprocal altruism  friends</a:t>
            </a:r>
          </a:p>
          <a:p>
            <a:r>
              <a:rPr lang="en-US" sz="2800" dirty="0">
                <a:sym typeface="Wingdings" panose="05000000000000000000" pitchFamily="2" charset="2"/>
              </a:rPr>
              <a:t>Sexual selection  mates</a:t>
            </a:r>
          </a:p>
          <a:p>
            <a:r>
              <a:rPr lang="en-US" sz="2800" dirty="0" smtClean="0">
                <a:sym typeface="Wingdings" panose="05000000000000000000" pitchFamily="2" charset="2"/>
              </a:rPr>
              <a:t>Group selection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 smtClean="0">
                <a:sym typeface="Wingdings" panose="05000000000000000000" pitchFamily="2" charset="2"/>
              </a:rPr>
              <a:t>tribe</a:t>
            </a:r>
          </a:p>
          <a:p>
            <a:pPr marL="0" indent="0">
              <a:buNone/>
            </a:pPr>
            <a:endParaRPr lang="en-US" sz="2800" dirty="0" smtClean="0">
              <a:sym typeface="Wingdings" panose="05000000000000000000" pitchFamily="2" charset="2"/>
            </a:endParaRPr>
          </a:p>
          <a:p>
            <a:r>
              <a:rPr lang="en-US" sz="2800" dirty="0"/>
              <a:t>Humans show </a:t>
            </a:r>
            <a:r>
              <a:rPr lang="en-US" sz="2800" dirty="0" smtClean="0"/>
              <a:t>parochialism: favor domestic </a:t>
            </a:r>
            <a:r>
              <a:rPr lang="en-US" sz="2800" dirty="0"/>
              <a:t>charities over global charities than may be 100x more cost-effective</a:t>
            </a:r>
          </a:p>
          <a:p>
            <a:pPr marL="0" indent="0">
              <a:buNone/>
            </a:pPr>
            <a:endParaRPr lang="en-US" sz="2800" dirty="0">
              <a:sym typeface="Wingdings" panose="05000000000000000000" pitchFamily="2" charset="2"/>
            </a:endParaRPr>
          </a:p>
          <a:p>
            <a:endParaRPr lang="en-US" sz="2800" dirty="0">
              <a:sym typeface="Wingdings" panose="05000000000000000000" pitchFamily="2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87E9713-6DFD-4597-A57A-808BAD25E0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95" r="22294" b="23333"/>
          <a:stretch/>
        </p:blipFill>
        <p:spPr>
          <a:xfrm>
            <a:off x="6477000" y="1586417"/>
            <a:ext cx="2667000" cy="26357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550" y="5219700"/>
            <a:ext cx="2457450" cy="1638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8768" y="4267200"/>
            <a:ext cx="160891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103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857" y="1752600"/>
            <a:ext cx="6400800" cy="5015358"/>
          </a:xfrm>
        </p:spPr>
        <p:txBody>
          <a:bodyPr/>
          <a:lstStyle/>
          <a:p>
            <a:r>
              <a:rPr lang="en-US" sz="2400" dirty="0"/>
              <a:t>Descriptive: what we actually do, given human nature (moral psychology)</a:t>
            </a:r>
          </a:p>
          <a:p>
            <a:endParaRPr lang="en-US" sz="2400" dirty="0"/>
          </a:p>
          <a:p>
            <a:r>
              <a:rPr lang="en-US" sz="2400" dirty="0"/>
              <a:t>Normative: what we should do ideally (moral philosophy)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Prescriptive: what we should try to do, practically (moral activism), given </a:t>
            </a:r>
          </a:p>
          <a:p>
            <a:pPr lvl="1"/>
            <a:r>
              <a:rPr lang="en-US" sz="2400" dirty="0"/>
              <a:t>our traits, resources, circumstances, knowledge</a:t>
            </a:r>
          </a:p>
          <a:p>
            <a:pPr lvl="1"/>
            <a:r>
              <a:rPr lang="en-US" sz="2400" dirty="0"/>
              <a:t>society’s laws, norms, technology, etc.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467" y="2784045"/>
            <a:ext cx="1828800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189" t="18000" r="5060" b="20666"/>
          <a:stretch/>
        </p:blipFill>
        <p:spPr>
          <a:xfrm>
            <a:off x="6894267" y="4700082"/>
            <a:ext cx="2179320" cy="147288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="" xmlns:a16="http://schemas.microsoft.com/office/drawing/2014/main" id="{B38F5767-DA7F-4763-90C0-0D5A726D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857" y="193624"/>
            <a:ext cx="7848600" cy="1143000"/>
          </a:xfrm>
        </p:spPr>
        <p:txBody>
          <a:bodyPr/>
          <a:lstStyle/>
          <a:p>
            <a:r>
              <a:rPr lang="en-US" sz="3200" dirty="0"/>
              <a:t>EA challenges </a:t>
            </a:r>
            <a:r>
              <a:rPr lang="en-US" sz="3200" dirty="0" smtClean="0"/>
              <a:t>2</a:t>
            </a:r>
            <a:r>
              <a:rPr lang="en-US" sz="3200" dirty="0"/>
              <a:t>: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Descriptive </a:t>
            </a:r>
            <a:r>
              <a:rPr lang="en-US" sz="3200" dirty="0"/>
              <a:t>vs. normative </a:t>
            </a:r>
            <a:r>
              <a:rPr lang="en-US" sz="3200" dirty="0" smtClean="0"/>
              <a:t>morality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16856" t="30444" r="18000"/>
          <a:stretch/>
        </p:blipFill>
        <p:spPr>
          <a:xfrm>
            <a:off x="6906657" y="1193509"/>
            <a:ext cx="2220270" cy="15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49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4638"/>
            <a:ext cx="7620000" cy="1143000"/>
          </a:xfrm>
        </p:spPr>
        <p:txBody>
          <a:bodyPr/>
          <a:lstStyle/>
          <a:p>
            <a:r>
              <a:rPr lang="en-US" dirty="0"/>
              <a:t>EA challenges </a:t>
            </a:r>
            <a:r>
              <a:rPr lang="en-US" dirty="0" smtClean="0"/>
              <a:t>3: Scope-insensitivity in utilitarian judgments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8674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Normative utilitarian analysis:</a:t>
            </a:r>
          </a:p>
          <a:p>
            <a:pPr marL="0" indent="0">
              <a:buNone/>
            </a:pPr>
            <a:r>
              <a:rPr lang="en-US" sz="2800" dirty="0" smtClean="0"/>
              <a:t>Total impact = multiply:</a:t>
            </a:r>
            <a:endParaRPr lang="en-US" sz="2800" dirty="0"/>
          </a:p>
          <a:p>
            <a:r>
              <a:rPr lang="en-US" sz="2800" dirty="0"/>
              <a:t>Scope: number of beings affected, current and future</a:t>
            </a:r>
          </a:p>
          <a:p>
            <a:r>
              <a:rPr lang="en-US" sz="2800" dirty="0"/>
              <a:t>Suffering: how much each being’s suffering could be reduced or well-being improved</a:t>
            </a:r>
          </a:p>
          <a:p>
            <a:r>
              <a:rPr lang="en-US" sz="2800" dirty="0"/>
              <a:t>Duration: how long each being would suffer without intervention</a:t>
            </a:r>
          </a:p>
        </p:txBody>
      </p:sp>
    </p:spTree>
    <p:extLst>
      <p:ext uri="{BB962C8B-B14F-4D97-AF65-F5344CB8AC3E}">
        <p14:creationId xmlns:p14="http://schemas.microsoft.com/office/powerpoint/2010/main" val="702687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19" y="2245040"/>
            <a:ext cx="4342781" cy="4267200"/>
          </a:xfrm>
        </p:spPr>
        <p:txBody>
          <a:bodyPr/>
          <a:lstStyle/>
          <a:p>
            <a:r>
              <a:rPr lang="en-US" sz="2000" dirty="0" smtClean="0"/>
              <a:t>Rifle </a:t>
            </a:r>
            <a:r>
              <a:rPr lang="en-US" sz="2000" dirty="0"/>
              <a:t>homicides in US: </a:t>
            </a:r>
            <a:r>
              <a:rPr lang="en-US" sz="2000" dirty="0" smtClean="0"/>
              <a:t>300/year</a:t>
            </a:r>
            <a:r>
              <a:rPr lang="en-US" sz="2000" dirty="0"/>
              <a:t>, </a:t>
            </a:r>
            <a:r>
              <a:rPr lang="en-US" sz="2000" dirty="0" smtClean="0"/>
              <a:t>~50 </a:t>
            </a:r>
            <a:r>
              <a:rPr lang="en-US" sz="2000" dirty="0"/>
              <a:t>QALYs lost per death = </a:t>
            </a:r>
            <a:r>
              <a:rPr lang="en-US" sz="2000" dirty="0" smtClean="0"/>
              <a:t>15k total QALYs </a:t>
            </a:r>
            <a:r>
              <a:rPr lang="en-US" sz="2000" dirty="0"/>
              <a:t>lost</a:t>
            </a:r>
          </a:p>
          <a:p>
            <a:r>
              <a:rPr lang="en-US" sz="2000" dirty="0"/>
              <a:t>Malaria deaths worldwide: 450k/year, </a:t>
            </a:r>
            <a:r>
              <a:rPr lang="en-US" sz="2000" dirty="0" smtClean="0"/>
              <a:t>~70 </a:t>
            </a:r>
            <a:r>
              <a:rPr lang="en-US" sz="2000" dirty="0"/>
              <a:t>QALYs lost per death = </a:t>
            </a:r>
            <a:r>
              <a:rPr lang="en-US" sz="2000" dirty="0" smtClean="0"/>
              <a:t>32 </a:t>
            </a:r>
            <a:r>
              <a:rPr lang="en-US" sz="2000" dirty="0"/>
              <a:t>million QALYs lost</a:t>
            </a:r>
          </a:p>
          <a:p>
            <a:r>
              <a:rPr lang="en-US" sz="2000" dirty="0"/>
              <a:t>M</a:t>
            </a:r>
            <a:r>
              <a:rPr lang="en-US" sz="2000" dirty="0" smtClean="0"/>
              <a:t>alaria </a:t>
            </a:r>
            <a:r>
              <a:rPr lang="en-US" sz="2000" dirty="0"/>
              <a:t>is about </a:t>
            </a:r>
            <a:r>
              <a:rPr lang="en-US" sz="2000" dirty="0" smtClean="0"/>
              <a:t>2,000x </a:t>
            </a:r>
            <a:r>
              <a:rPr lang="en-US" sz="2000" dirty="0"/>
              <a:t>more </a:t>
            </a:r>
            <a:r>
              <a:rPr lang="en-US" sz="2000" dirty="0" smtClean="0"/>
              <a:t>deadly </a:t>
            </a:r>
            <a:r>
              <a:rPr lang="en-US" sz="2000" dirty="0"/>
              <a:t>than </a:t>
            </a:r>
            <a:r>
              <a:rPr lang="en-US" sz="2000" dirty="0" smtClean="0"/>
              <a:t>U.S</a:t>
            </a:r>
            <a:r>
              <a:rPr lang="en-US" sz="2000" dirty="0"/>
              <a:t>. </a:t>
            </a:r>
            <a:r>
              <a:rPr lang="en-US" sz="2000" dirty="0" smtClean="0"/>
              <a:t>rifle </a:t>
            </a:r>
            <a:r>
              <a:rPr lang="en-US" sz="2000" dirty="0"/>
              <a:t>homicides</a:t>
            </a:r>
          </a:p>
          <a:p>
            <a:r>
              <a:rPr lang="en-US" sz="2000" dirty="0"/>
              <a:t>Plus, malaria disability rates are higher; bed nets are cheap and work; no political controversy or constitutional law issues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139" r="21513"/>
          <a:stretch/>
        </p:blipFill>
        <p:spPr>
          <a:xfrm>
            <a:off x="5365099" y="3414234"/>
            <a:ext cx="3817678" cy="26055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414" t="24521" r="4140" b="11784"/>
          <a:stretch/>
        </p:blipFill>
        <p:spPr>
          <a:xfrm>
            <a:off x="5365099" y="2376927"/>
            <a:ext cx="2254900" cy="79397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274638"/>
            <a:ext cx="5029200" cy="1249362"/>
          </a:xfrm>
        </p:spPr>
        <p:txBody>
          <a:bodyPr/>
          <a:lstStyle/>
          <a:p>
            <a:r>
              <a:rPr lang="en-US" dirty="0"/>
              <a:t>EA challenges 4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Availability bias in utilitarian judgments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4563" t="4562" r="4183" b="17871"/>
          <a:stretch/>
        </p:blipFill>
        <p:spPr>
          <a:xfrm>
            <a:off x="5365099" y="-7777"/>
            <a:ext cx="3778901" cy="214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256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BF01A1-2AE0-4E51-9234-6AF568FD2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0"/>
            <a:ext cx="7848600" cy="1143000"/>
          </a:xfrm>
        </p:spPr>
        <p:txBody>
          <a:bodyPr/>
          <a:lstStyle/>
          <a:p>
            <a:r>
              <a:rPr lang="en-US" dirty="0"/>
              <a:t>EA challenges </a:t>
            </a:r>
            <a:r>
              <a:rPr lang="en-US" dirty="0" smtClean="0"/>
              <a:t>5: Moral </a:t>
            </a:r>
            <a:r>
              <a:rPr lang="en-US" dirty="0"/>
              <a:t>emotions </a:t>
            </a:r>
            <a:r>
              <a:rPr lang="en-US" dirty="0" smtClean="0"/>
              <a:t>don’t track utilitarian outcomes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70FCC47C-9C06-4CD5-9E5E-FD7089DB8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752600"/>
            <a:ext cx="5638800" cy="4815329"/>
          </a:xfrm>
        </p:spPr>
        <p:txBody>
          <a:bodyPr/>
          <a:lstStyle/>
          <a:p>
            <a:r>
              <a:rPr lang="en-US" sz="2400" dirty="0"/>
              <a:t>Moral self-consciousness: shame, guilt, pride, embarrassment</a:t>
            </a:r>
          </a:p>
          <a:p>
            <a:r>
              <a:rPr lang="en-US" sz="2400" dirty="0"/>
              <a:t>Moral condemnation: contempt, anger, disgust, outrage</a:t>
            </a:r>
          </a:p>
          <a:p>
            <a:r>
              <a:rPr lang="en-US" sz="2400" dirty="0"/>
              <a:t>Other-suffering: empathy, sympathy, compassion</a:t>
            </a:r>
          </a:p>
          <a:p>
            <a:r>
              <a:rPr lang="en-US" sz="2400" dirty="0"/>
              <a:t>Other-praising: gratitude, awe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None </a:t>
            </a:r>
            <a:r>
              <a:rPr lang="en-US" sz="2400" dirty="0" smtClean="0"/>
              <a:t>evolved </a:t>
            </a:r>
            <a:r>
              <a:rPr lang="en-US" sz="2400" dirty="0"/>
              <a:t>to track </a:t>
            </a:r>
            <a:r>
              <a:rPr lang="en-US" sz="2400" dirty="0" smtClean="0"/>
              <a:t>expected global long-term </a:t>
            </a:r>
            <a:r>
              <a:rPr lang="en-US" sz="2400" dirty="0"/>
              <a:t>sentient utility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77572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BF01A1-2AE0-4E51-9234-6AF568FD2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61950"/>
            <a:ext cx="7620000" cy="1143000"/>
          </a:xfrm>
        </p:spPr>
        <p:txBody>
          <a:bodyPr/>
          <a:lstStyle/>
          <a:p>
            <a:r>
              <a:rPr lang="en-US" dirty="0"/>
              <a:t>EA challenges </a:t>
            </a:r>
            <a:r>
              <a:rPr lang="en-US" dirty="0" smtClean="0"/>
              <a:t>6: Moral </a:t>
            </a:r>
            <a:r>
              <a:rPr lang="en-US" dirty="0"/>
              <a:t>instincts </a:t>
            </a:r>
            <a:r>
              <a:rPr lang="en-US" dirty="0" smtClean="0"/>
              <a:t>make utilitarianism counter-intuitive and repulsive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9BCAD9C-11FC-4F8F-81F8-E653E7ED3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57400"/>
            <a:ext cx="5791200" cy="4602162"/>
          </a:xfrm>
        </p:spPr>
        <p:txBody>
          <a:bodyPr/>
          <a:lstStyle/>
          <a:p>
            <a:pPr marL="0" lvl="0" indent="0">
              <a:buNone/>
            </a:pPr>
            <a:r>
              <a:rPr lang="en-US" sz="2400" dirty="0"/>
              <a:t>People</a:t>
            </a:r>
          </a:p>
          <a:p>
            <a:pPr lvl="0"/>
            <a:r>
              <a:rPr lang="en-US" sz="2400" dirty="0"/>
              <a:t>use empathy towards identified lives rather than compassion about statistical lives (Paul </a:t>
            </a:r>
            <a:r>
              <a:rPr lang="en-US" sz="2400" dirty="0" smtClean="0"/>
              <a:t>Bloom, 2016)</a:t>
            </a:r>
            <a:endParaRPr lang="en-US" sz="2400" dirty="0"/>
          </a:p>
          <a:p>
            <a:pPr lvl="0"/>
            <a:r>
              <a:rPr lang="en-US" sz="2400" dirty="0"/>
              <a:t>are disgusted by people who use utilitarian reasoning in moral dilemmas </a:t>
            </a:r>
            <a:r>
              <a:rPr lang="en-US" sz="2400" dirty="0" smtClean="0"/>
              <a:t>(Graham et al., 2017)</a:t>
            </a:r>
            <a:endParaRPr lang="en-US" sz="2400" dirty="0"/>
          </a:p>
          <a:p>
            <a:pPr lvl="0"/>
            <a:r>
              <a:rPr lang="en-US" sz="2400" dirty="0"/>
              <a:t>see </a:t>
            </a:r>
            <a:r>
              <a:rPr lang="en-US" sz="2400" dirty="0" err="1"/>
              <a:t>utilitarians</a:t>
            </a:r>
            <a:r>
              <a:rPr lang="en-US" sz="2400" dirty="0"/>
              <a:t> as sociopaths, and as unreliable exchange partners, friends, and </a:t>
            </a:r>
            <a:r>
              <a:rPr lang="en-US" sz="2400" dirty="0" smtClean="0"/>
              <a:t>mates (Everett et al., 2017)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8000" t="18254" r="18000" b="8000"/>
          <a:stretch/>
        </p:blipFill>
        <p:spPr>
          <a:xfrm>
            <a:off x="6934200" y="1434891"/>
            <a:ext cx="2209800" cy="25463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11340" y="4019927"/>
            <a:ext cx="200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$200 billion rescue?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0063" r="27662"/>
          <a:stretch/>
        </p:blipFill>
        <p:spPr>
          <a:xfrm>
            <a:off x="6978014" y="4735751"/>
            <a:ext cx="1933575" cy="211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00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BF01A1-2AE0-4E51-9234-6AF568FD2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638"/>
            <a:ext cx="6324600" cy="1143000"/>
          </a:xfrm>
        </p:spPr>
        <p:txBody>
          <a:bodyPr/>
          <a:lstStyle/>
          <a:p>
            <a:r>
              <a:rPr lang="en-US" dirty="0"/>
              <a:t>EA challenges 7</a:t>
            </a:r>
            <a:r>
              <a:rPr lang="en-US" dirty="0" smtClean="0"/>
              <a:t>: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instinctive moral </a:t>
            </a:r>
            <a:r>
              <a:rPr lang="en-US" dirty="0"/>
              <a:t>judgment </a:t>
            </a:r>
            <a:r>
              <a:rPr lang="en-US" dirty="0" smtClean="0"/>
              <a:t>don’t update very well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9BCAD9C-11FC-4F8F-81F8-E653E7ED3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28800"/>
            <a:ext cx="6858000" cy="437356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People:</a:t>
            </a:r>
          </a:p>
          <a:p>
            <a:r>
              <a:rPr lang="en-US" sz="2400" dirty="0"/>
              <a:t>show confirmation bias about their moral </a:t>
            </a:r>
            <a:r>
              <a:rPr lang="en-US" sz="2400" dirty="0" smtClean="0"/>
              <a:t>world-views (</a:t>
            </a:r>
            <a:r>
              <a:rPr lang="en-US" sz="2400" dirty="0" err="1" smtClean="0"/>
              <a:t>Plous</a:t>
            </a:r>
            <a:r>
              <a:rPr lang="en-US" sz="2400" dirty="0" smtClean="0"/>
              <a:t>, 1993)</a:t>
            </a:r>
            <a:endParaRPr lang="en-US" sz="2400" dirty="0"/>
          </a:p>
          <a:p>
            <a:r>
              <a:rPr lang="en-US" sz="2400" dirty="0"/>
              <a:t>show status quo bias, esp. in bioethics </a:t>
            </a:r>
            <a:r>
              <a:rPr lang="en-US" sz="2400" dirty="0" smtClean="0"/>
              <a:t>(‘</a:t>
            </a:r>
            <a:r>
              <a:rPr lang="en-US" sz="2400" dirty="0"/>
              <a:t>wisdom of repugnance’ vs. the ‘reversal test</a:t>
            </a:r>
            <a:r>
              <a:rPr lang="en-US" sz="2400" dirty="0" smtClean="0"/>
              <a:t>’) (</a:t>
            </a:r>
            <a:r>
              <a:rPr lang="en-US" sz="2400" dirty="0" err="1" smtClean="0"/>
              <a:t>Kahneman</a:t>
            </a:r>
            <a:r>
              <a:rPr lang="en-US" sz="2400" dirty="0" smtClean="0"/>
              <a:t> et al., 1991)</a:t>
            </a:r>
            <a:endParaRPr lang="en-US" sz="2400" dirty="0"/>
          </a:p>
          <a:p>
            <a:r>
              <a:rPr lang="en-US" sz="2400" dirty="0" smtClean="0"/>
              <a:t>can’t </a:t>
            </a:r>
            <a:r>
              <a:rPr lang="en-US" sz="2400" dirty="0"/>
              <a:t>handle ‘moral uncertainty’ about moral principles (</a:t>
            </a:r>
            <a:r>
              <a:rPr lang="en-US" sz="2400" dirty="0" smtClean="0"/>
              <a:t>MacAskill, 2014)</a:t>
            </a:r>
            <a:endParaRPr lang="en-US" sz="2400" dirty="0"/>
          </a:p>
          <a:p>
            <a:r>
              <a:rPr lang="en-US" sz="2400" dirty="0"/>
              <a:t>are bad at Bayesian updating, counter-factual reasoning, and ‘</a:t>
            </a:r>
            <a:r>
              <a:rPr lang="en-US" sz="2400" dirty="0" err="1"/>
              <a:t>steelmanning</a:t>
            </a:r>
            <a:r>
              <a:rPr lang="en-US" sz="2400" dirty="0"/>
              <a:t>’ </a:t>
            </a:r>
            <a:r>
              <a:rPr lang="en-US" sz="2400" dirty="0" smtClean="0"/>
              <a:t>arguments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333" t="12222" r="21667" b="14444"/>
          <a:stretch/>
        </p:blipFill>
        <p:spPr>
          <a:xfrm>
            <a:off x="7231300" y="3030668"/>
            <a:ext cx="1912700" cy="1912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552" t="4045" r="11163" b="20083"/>
          <a:stretch/>
        </p:blipFill>
        <p:spPr>
          <a:xfrm>
            <a:off x="6387353" y="1143000"/>
            <a:ext cx="2756647" cy="173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71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BF01A1-2AE0-4E51-9234-6AF568FD2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800"/>
            <a:ext cx="8534400" cy="1143000"/>
          </a:xfrm>
        </p:spPr>
        <p:txBody>
          <a:bodyPr/>
          <a:lstStyle/>
          <a:p>
            <a:r>
              <a:rPr lang="en-US" dirty="0"/>
              <a:t>EA challenges 8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Virtue-signaling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9BCAD9C-11FC-4F8F-81F8-E653E7ED3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010" y="2057400"/>
            <a:ext cx="5638800" cy="3896975"/>
          </a:xfrm>
        </p:spPr>
        <p:txBody>
          <a:bodyPr/>
          <a:lstStyle/>
          <a:p>
            <a:r>
              <a:rPr lang="en-US" sz="2400" dirty="0"/>
              <a:t>Social &amp; sexual selection favored </a:t>
            </a:r>
            <a:r>
              <a:rPr lang="en-US" sz="2400" dirty="0" smtClean="0"/>
              <a:t>virtue-signaling </a:t>
            </a:r>
            <a:r>
              <a:rPr lang="en-US" sz="2400" dirty="0"/>
              <a:t>in </a:t>
            </a:r>
            <a:r>
              <a:rPr lang="en-US" sz="2400" dirty="0" smtClean="0"/>
              <a:t>humans </a:t>
            </a:r>
            <a:r>
              <a:rPr lang="en-US" sz="1800" dirty="0" smtClean="0"/>
              <a:t>(Miller, 2007)</a:t>
            </a:r>
            <a:endParaRPr lang="en-US" sz="2000" dirty="0"/>
          </a:p>
          <a:p>
            <a:r>
              <a:rPr lang="en-US" sz="2400" dirty="0"/>
              <a:t>Costly signaling logic: cost imposed on signaler </a:t>
            </a:r>
            <a:r>
              <a:rPr lang="en-US" sz="2400" dirty="0" smtClean="0"/>
              <a:t>(‘sacrifice’) was a </a:t>
            </a:r>
            <a:r>
              <a:rPr lang="en-US" sz="2400" dirty="0"/>
              <a:t>more reliable cue of personality traits than benefit delivered to receiver</a:t>
            </a:r>
          </a:p>
          <a:p>
            <a:r>
              <a:rPr lang="en-US" sz="2400" dirty="0"/>
              <a:t>Virtue-signaling dominates </a:t>
            </a:r>
            <a:r>
              <a:rPr lang="en-US" sz="2400" dirty="0" smtClean="0"/>
              <a:t>charity </a:t>
            </a:r>
            <a:r>
              <a:rPr lang="en-US" sz="2400" dirty="0"/>
              <a:t>giving, green consumerism, ethical investment, &amp; social </a:t>
            </a:r>
            <a:r>
              <a:rPr lang="en-US" sz="2400" dirty="0" smtClean="0"/>
              <a:t>activism </a:t>
            </a:r>
            <a:r>
              <a:rPr lang="en-US" sz="1800" dirty="0" smtClean="0"/>
              <a:t>(Miller, 1999, 2009, 2013)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4A183AF-507C-414D-A3C5-D9CDFA4D0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754" y="0"/>
            <a:ext cx="2842245" cy="2278380"/>
          </a:xfrm>
          <a:prstGeom prst="rect">
            <a:avLst/>
          </a:prstGeom>
        </p:spPr>
      </p:pic>
      <p:pic>
        <p:nvPicPr>
          <p:cNvPr id="2050" name="Picture 2" descr="Image result for geoffrey miller sp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523206"/>
            <a:ext cx="1524000" cy="236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virtue A List of Virtues For the Virtuous">
            <a:extLst>
              <a:ext uri="{FF2B5EF4-FFF2-40B4-BE49-F238E27FC236}">
                <a16:creationId xmlns="" xmlns:a16="http://schemas.microsoft.com/office/drawing/2014/main" id="{E4B0733D-98F8-4620-B0CC-75060C14BC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/>
          <a:srcRect l="48" t="11946" r="5949" b="22052"/>
          <a:stretch/>
        </p:blipFill>
        <p:spPr bwMode="auto">
          <a:xfrm>
            <a:off x="6301754" y="2475712"/>
            <a:ext cx="2803840" cy="19686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64791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animal charity evaluato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28800"/>
            <a:ext cx="7566790" cy="487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582592" y="140543"/>
            <a:ext cx="8229600" cy="1143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/>
              <a:t>Animal welfare: </a:t>
            </a:r>
          </a:p>
          <a:p>
            <a:r>
              <a:rPr lang="en-US" sz="3600" dirty="0"/>
              <a:t>Practical compassion v. virtue-signaling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28051" r="18015"/>
          <a:stretch/>
        </p:blipFill>
        <p:spPr>
          <a:xfrm>
            <a:off x="5105400" y="3048000"/>
            <a:ext cx="1727774" cy="18019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24166" r="19835"/>
          <a:stretch/>
        </p:blipFill>
        <p:spPr>
          <a:xfrm>
            <a:off x="1447800" y="2819400"/>
            <a:ext cx="185809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65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BF01A1-2AE0-4E51-9234-6AF568FD2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</p:spPr>
        <p:txBody>
          <a:bodyPr/>
          <a:lstStyle/>
          <a:p>
            <a:r>
              <a:rPr lang="en-US" dirty="0"/>
              <a:t>EA challenges 9</a:t>
            </a:r>
            <a:r>
              <a:rPr lang="en-US" dirty="0" smtClean="0"/>
              <a:t>: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Theory of Mind fails </a:t>
            </a:r>
            <a:r>
              <a:rPr lang="en-US" dirty="0" smtClean="0"/>
              <a:t>for non-humans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9BCAD9C-11FC-4F8F-81F8-E653E7ED3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752600"/>
            <a:ext cx="5105400" cy="4419600"/>
          </a:xfrm>
        </p:spPr>
        <p:txBody>
          <a:bodyPr/>
          <a:lstStyle/>
          <a:p>
            <a:pPr marL="0" lvl="0" indent="0">
              <a:buNone/>
            </a:pPr>
            <a:r>
              <a:rPr lang="en-US" sz="2800" dirty="0"/>
              <a:t>People </a:t>
            </a:r>
          </a:p>
          <a:p>
            <a:r>
              <a:rPr lang="en-US" sz="2800" dirty="0"/>
              <a:t>show poorly-calibrated judgments of sentience across species </a:t>
            </a:r>
            <a:r>
              <a:rPr lang="en-US" sz="2800" dirty="0" smtClean="0"/>
              <a:t>– pigs vs. chickens </a:t>
            </a:r>
            <a:r>
              <a:rPr lang="en-US" sz="2800" dirty="0"/>
              <a:t>vs. fish vs. </a:t>
            </a:r>
            <a:r>
              <a:rPr lang="en-US" sz="2800" dirty="0" smtClean="0"/>
              <a:t>oysters </a:t>
            </a:r>
            <a:r>
              <a:rPr lang="en-US" sz="2000" dirty="0" smtClean="0"/>
              <a:t>(chicken psych: Marino, 2017)</a:t>
            </a:r>
            <a:endParaRPr lang="en-US" sz="2000" dirty="0"/>
          </a:p>
          <a:p>
            <a:pPr lvl="0"/>
            <a:r>
              <a:rPr lang="en-US" sz="2800" dirty="0"/>
              <a:t>show arbitrary ‘speciesism’ in loving their pets, but ignoring the well-being of food </a:t>
            </a:r>
            <a:r>
              <a:rPr lang="en-US" sz="2800" dirty="0" smtClean="0"/>
              <a:t>animals </a:t>
            </a:r>
            <a:r>
              <a:rPr lang="en-US" sz="2000" dirty="0" smtClean="0"/>
              <a:t>(</a:t>
            </a:r>
            <a:r>
              <a:rPr lang="en-US" sz="2000" dirty="0" err="1" smtClean="0"/>
              <a:t>Caviola</a:t>
            </a:r>
            <a:r>
              <a:rPr lang="en-US" sz="2000" dirty="0" smtClean="0"/>
              <a:t> et al., 2018)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282" t="10954" r="5810" b="4538"/>
          <a:stretch/>
        </p:blipFill>
        <p:spPr>
          <a:xfrm>
            <a:off x="5486400" y="4495801"/>
            <a:ext cx="3657600" cy="19555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1630356"/>
            <a:ext cx="2261547" cy="275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725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905000"/>
            <a:ext cx="5628640" cy="479044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000" dirty="0"/>
              <a:t>Principles:</a:t>
            </a:r>
          </a:p>
          <a:p>
            <a:r>
              <a:rPr lang="en-US" sz="2800" dirty="0"/>
              <a:t>Utilitarianism: increase utility for sentient beings – people, animals, future beings</a:t>
            </a:r>
          </a:p>
          <a:p>
            <a:pPr marL="57150" indent="0">
              <a:buNone/>
            </a:pPr>
            <a:endParaRPr lang="en-US" sz="2800" dirty="0"/>
          </a:p>
          <a:p>
            <a:r>
              <a:rPr lang="en-US" sz="2800" dirty="0"/>
              <a:t>Rationality: Use reason, evidence, &amp; open debate to find effective, </a:t>
            </a:r>
            <a:r>
              <a:rPr lang="en-US" sz="2800" dirty="0" smtClean="0"/>
              <a:t>scalable </a:t>
            </a:r>
            <a:r>
              <a:rPr lang="en-US" sz="2800" dirty="0"/>
              <a:t>interventions </a:t>
            </a:r>
          </a:p>
          <a:p>
            <a:pPr marL="57150" indent="0">
              <a:buNone/>
            </a:pPr>
            <a:endParaRPr lang="en-US" sz="2800" dirty="0"/>
          </a:p>
          <a:p>
            <a:r>
              <a:rPr lang="en-US" sz="2800" dirty="0"/>
              <a:t>Cause prioritization: focus on problems that are global, tractable, and neglected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22779" r="50094" b="27316"/>
          <a:stretch/>
        </p:blipFill>
        <p:spPr>
          <a:xfrm>
            <a:off x="6161083" y="2076133"/>
            <a:ext cx="1524000" cy="152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46209" t="22779" b="27316"/>
          <a:stretch/>
        </p:blipFill>
        <p:spPr>
          <a:xfrm>
            <a:off x="6161083" y="3690620"/>
            <a:ext cx="1550185" cy="143820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5309799"/>
            <a:ext cx="1529786" cy="152978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="" xmlns:a16="http://schemas.microsoft.com/office/drawing/2014/main" id="{B1647BDA-9036-4C8D-A1A5-51F6D3011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228600"/>
            <a:ext cx="8915400" cy="1325562"/>
          </a:xfrm>
        </p:spPr>
        <p:txBody>
          <a:bodyPr/>
          <a:lstStyle/>
          <a:p>
            <a:r>
              <a:rPr lang="en-US" dirty="0"/>
              <a:t>Effective </a:t>
            </a:r>
            <a:r>
              <a:rPr lang="en-US" dirty="0" smtClean="0"/>
              <a:t>Altruism (EA): </a:t>
            </a:r>
            <a:br>
              <a:rPr lang="en-US" dirty="0" smtClean="0"/>
            </a:br>
            <a:r>
              <a:rPr lang="en-US" dirty="0" smtClean="0"/>
              <a:t>A </a:t>
            </a:r>
            <a:r>
              <a:rPr lang="en-US" dirty="0"/>
              <a:t>new social movement to do good, better</a:t>
            </a:r>
          </a:p>
        </p:txBody>
      </p:sp>
    </p:spTree>
    <p:extLst>
      <p:ext uri="{BB962C8B-B14F-4D97-AF65-F5344CB8AC3E}">
        <p14:creationId xmlns:p14="http://schemas.microsoft.com/office/powerpoint/2010/main" val="2118787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Animal sentience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14" y="1429386"/>
            <a:ext cx="5552686" cy="4525963"/>
          </a:xfrm>
        </p:spPr>
        <p:txBody>
          <a:bodyPr/>
          <a:lstStyle/>
          <a:p>
            <a:r>
              <a:rPr lang="en-US" sz="2400" dirty="0"/>
              <a:t>A</a:t>
            </a:r>
            <a:r>
              <a:rPr lang="en-US" sz="2400" dirty="0" smtClean="0"/>
              <a:t>nimal nervous </a:t>
            </a:r>
            <a:r>
              <a:rPr lang="en-US" sz="2400" dirty="0"/>
              <a:t>systems evolve to track </a:t>
            </a:r>
            <a:r>
              <a:rPr lang="en-US" sz="2400" dirty="0" smtClean="0"/>
              <a:t>threats </a:t>
            </a:r>
            <a:r>
              <a:rPr lang="en-US" sz="2400" dirty="0"/>
              <a:t>(fear, pain, suffering) and opportunities (desire, pleasure, well-being)</a:t>
            </a:r>
          </a:p>
          <a:p>
            <a:r>
              <a:rPr lang="en-US" sz="2400" dirty="0"/>
              <a:t>S</a:t>
            </a:r>
            <a:r>
              <a:rPr lang="en-US" sz="2400" dirty="0" smtClean="0"/>
              <a:t>entience </a:t>
            </a:r>
            <a:r>
              <a:rPr lang="en-US" sz="2400" dirty="0"/>
              <a:t>(the </a:t>
            </a:r>
            <a:r>
              <a:rPr lang="en-US" sz="2400" dirty="0" smtClean="0"/>
              <a:t>ability </a:t>
            </a:r>
            <a:r>
              <a:rPr lang="en-US" sz="2400" dirty="0"/>
              <a:t>to feel &amp; suffer) is </a:t>
            </a:r>
            <a:r>
              <a:rPr lang="en-US" sz="2400" dirty="0" smtClean="0"/>
              <a:t>common </a:t>
            </a:r>
            <a:r>
              <a:rPr lang="en-US" sz="2400" dirty="0"/>
              <a:t>across species</a:t>
            </a:r>
          </a:p>
          <a:p>
            <a:r>
              <a:rPr lang="en-US" sz="2400" dirty="0"/>
              <a:t>Human evolved to </a:t>
            </a:r>
            <a:r>
              <a:rPr lang="en-US" sz="2400" dirty="0" smtClean="0"/>
              <a:t>fear </a:t>
            </a:r>
            <a:r>
              <a:rPr lang="en-US" sz="2400" dirty="0"/>
              <a:t>some </a:t>
            </a:r>
            <a:r>
              <a:rPr lang="en-US" sz="2400" dirty="0" smtClean="0"/>
              <a:t>predators, hunt </a:t>
            </a:r>
            <a:r>
              <a:rPr lang="en-US" sz="2400" dirty="0"/>
              <a:t>some game animals, </a:t>
            </a:r>
            <a:r>
              <a:rPr lang="en-US" sz="2400" dirty="0" smtClean="0"/>
              <a:t>care for some domesticated animals, and </a:t>
            </a:r>
            <a:r>
              <a:rPr lang="en-US" sz="2400" dirty="0"/>
              <a:t>ignore </a:t>
            </a:r>
            <a:r>
              <a:rPr lang="en-US" sz="2400" dirty="0" smtClean="0"/>
              <a:t>the sentience of most animals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3507"/>
          <a:stretch/>
        </p:blipFill>
        <p:spPr>
          <a:xfrm>
            <a:off x="7033884" y="224263"/>
            <a:ext cx="1650288" cy="2514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395" b="31483"/>
          <a:stretch/>
        </p:blipFill>
        <p:spPr>
          <a:xfrm>
            <a:off x="5968529" y="3048000"/>
            <a:ext cx="3175471" cy="16797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454" y="5300903"/>
            <a:ext cx="1541718" cy="155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210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Animal welfare: The stakes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5410200" cy="4525963"/>
          </a:xfrm>
        </p:spPr>
        <p:txBody>
          <a:bodyPr/>
          <a:lstStyle/>
          <a:p>
            <a:r>
              <a:rPr lang="en-US" sz="2800" dirty="0"/>
              <a:t>Human population: 7.6 billion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About 50 billion land animals per year raised &amp; killed for food (mostly chickens)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About 1 trillion fish per year killed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887" y="1752600"/>
            <a:ext cx="3599113" cy="25528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544" y="4480667"/>
            <a:ext cx="2528888" cy="237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73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 approaches </a:t>
            </a:r>
            <a:br>
              <a:rPr lang="en-US" dirty="0"/>
            </a:br>
            <a:r>
              <a:rPr lang="en-US" dirty="0"/>
              <a:t>to animal welfare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019800" cy="4525963"/>
          </a:xfrm>
        </p:spPr>
        <p:txBody>
          <a:bodyPr/>
          <a:lstStyle/>
          <a:p>
            <a:r>
              <a:rPr lang="en-US" sz="2800" dirty="0"/>
              <a:t>Important: factory farming, especially chickens, pigs, &amp; fish</a:t>
            </a:r>
          </a:p>
          <a:p>
            <a:r>
              <a:rPr lang="en-US" sz="2800" dirty="0"/>
              <a:t>Less important: free range cows, animal shelters, lab experiments</a:t>
            </a:r>
          </a:p>
          <a:p>
            <a:r>
              <a:rPr lang="en-US" sz="2800" dirty="0"/>
              <a:t>Unknown importance: wild animal </a:t>
            </a:r>
            <a:r>
              <a:rPr lang="en-US" sz="2800" dirty="0" smtClean="0"/>
              <a:t>suffering?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Need </a:t>
            </a:r>
            <a:r>
              <a:rPr lang="en-US" sz="2800" dirty="0" smtClean="0"/>
              <a:t>more </a:t>
            </a:r>
            <a:r>
              <a:rPr lang="en-US" sz="2800" dirty="0"/>
              <a:t>research on sentience and intervention effectiveness</a:t>
            </a:r>
          </a:p>
          <a:p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6274651"/>
            <a:ext cx="2533650" cy="5833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738" y="5674101"/>
            <a:ext cx="1835044" cy="11838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6408" y="152400"/>
            <a:ext cx="2317592" cy="18578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0000" r="11667" b="15333"/>
          <a:stretch/>
        </p:blipFill>
        <p:spPr>
          <a:xfrm>
            <a:off x="6799738" y="2121060"/>
            <a:ext cx="2344262" cy="1583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13308" t="29520" r="27687" b="12373"/>
          <a:stretch/>
        </p:blipFill>
        <p:spPr>
          <a:xfrm>
            <a:off x="6799738" y="3813195"/>
            <a:ext cx="1835044" cy="155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46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BF01A1-2AE0-4E51-9234-6AF568FD2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</p:spPr>
        <p:txBody>
          <a:bodyPr/>
          <a:lstStyle/>
          <a:p>
            <a:r>
              <a:rPr lang="en-US" dirty="0"/>
              <a:t>EA challenges </a:t>
            </a:r>
            <a:r>
              <a:rPr lang="en-US" dirty="0" smtClean="0"/>
              <a:t>9b: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Theory of Mind fails </a:t>
            </a:r>
            <a:r>
              <a:rPr lang="en-US" dirty="0" smtClean="0"/>
              <a:t>for AI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9BCAD9C-11FC-4F8F-81F8-E653E7ED3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52600"/>
            <a:ext cx="6096000" cy="4800600"/>
          </a:xfrm>
        </p:spPr>
        <p:txBody>
          <a:bodyPr/>
          <a:lstStyle/>
          <a:p>
            <a:pPr marL="0" lvl="0" indent="0">
              <a:buNone/>
            </a:pPr>
            <a:r>
              <a:rPr lang="en-US" sz="2400" dirty="0"/>
              <a:t>People </a:t>
            </a:r>
          </a:p>
          <a:p>
            <a:pPr lvl="0"/>
            <a:r>
              <a:rPr lang="en-US" sz="2400" dirty="0"/>
              <a:t>anthropomorphize AI systems, so can’t judge how AIs will work </a:t>
            </a:r>
            <a:r>
              <a:rPr lang="en-US" sz="2400" dirty="0" smtClean="0"/>
              <a:t>or </a:t>
            </a:r>
            <a:r>
              <a:rPr lang="en-US" sz="2400" dirty="0"/>
              <a:t>whether their values will be ‘aligned’ with ours</a:t>
            </a:r>
          </a:p>
          <a:p>
            <a:pPr lvl="0"/>
            <a:r>
              <a:rPr lang="en-US" sz="2400" dirty="0"/>
              <a:t>equate intelligence with embodiment, so can’t take AI risks seriously unless they’re in ‘killer robot’ bodies</a:t>
            </a:r>
          </a:p>
          <a:p>
            <a:pPr lvl="0"/>
            <a:r>
              <a:rPr lang="en-US" sz="2400" dirty="0"/>
              <a:t>can’t imagine a Superintelligence far beyond our abilities – </a:t>
            </a:r>
            <a:r>
              <a:rPr lang="en-US" sz="2400" dirty="0" smtClean="0"/>
              <a:t>project </a:t>
            </a:r>
            <a:r>
              <a:rPr lang="en-US" sz="2400" dirty="0"/>
              <a:t>its likely personality traits, morals, and goals from </a:t>
            </a:r>
            <a:r>
              <a:rPr lang="en-US" sz="2400" dirty="0" smtClean="0"/>
              <a:t>human geniuses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12511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BF01A1-2AE0-4E51-9234-6AF568FD2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802" y="274638"/>
            <a:ext cx="8245998" cy="1706562"/>
          </a:xfrm>
        </p:spPr>
        <p:txBody>
          <a:bodyPr/>
          <a:lstStyle/>
          <a:p>
            <a:r>
              <a:rPr lang="en-US" dirty="0"/>
              <a:t>EA challenges </a:t>
            </a:r>
            <a:r>
              <a:rPr lang="en-US" dirty="0" smtClean="0"/>
              <a:t>10: </a:t>
            </a:r>
            <a:r>
              <a:rPr lang="en-US" sz="3200" dirty="0" smtClean="0"/>
              <a:t>Scope-insensitivity </a:t>
            </a:r>
            <a:r>
              <a:rPr lang="en-US" sz="3200" dirty="0"/>
              <a:t>about long-term stakes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9BCAD9C-11FC-4F8F-81F8-E653E7ED3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472" y="1600201"/>
            <a:ext cx="6466728" cy="4724400"/>
          </a:xfrm>
        </p:spPr>
        <p:txBody>
          <a:bodyPr/>
          <a:lstStyle/>
          <a:p>
            <a:r>
              <a:rPr lang="en-US" sz="2800" dirty="0"/>
              <a:t>No prehistoric selection </a:t>
            </a:r>
            <a:r>
              <a:rPr lang="en-US" sz="2800" dirty="0" smtClean="0"/>
              <a:t>to </a:t>
            </a:r>
            <a:r>
              <a:rPr lang="en-US" sz="2800" dirty="0"/>
              <a:t>distinguish </a:t>
            </a:r>
            <a:r>
              <a:rPr lang="en-US" sz="2800" dirty="0" smtClean="0"/>
              <a:t>tribal </a:t>
            </a:r>
            <a:r>
              <a:rPr lang="en-US" sz="2800" dirty="0"/>
              <a:t>from </a:t>
            </a:r>
            <a:r>
              <a:rPr lang="en-US" sz="2800" dirty="0" smtClean="0"/>
              <a:t>planetary </a:t>
            </a:r>
            <a:r>
              <a:rPr lang="en-US" sz="2800" dirty="0"/>
              <a:t>disasters</a:t>
            </a:r>
          </a:p>
          <a:p>
            <a:r>
              <a:rPr lang="en-US" sz="2800" dirty="0"/>
              <a:t>Hard to appreciate the cosmic stakes in </a:t>
            </a:r>
            <a:r>
              <a:rPr lang="en-US" sz="2800" dirty="0" smtClean="0"/>
              <a:t>existential risk (X-risk) problems </a:t>
            </a:r>
            <a:r>
              <a:rPr lang="en-US" sz="2000" dirty="0" smtClean="0"/>
              <a:t>(</a:t>
            </a:r>
            <a:r>
              <a:rPr lang="en-US" sz="2000" dirty="0" err="1" smtClean="0"/>
              <a:t>Bostrom</a:t>
            </a:r>
            <a:r>
              <a:rPr lang="en-US" sz="2000" dirty="0" smtClean="0"/>
              <a:t>, 2013; </a:t>
            </a:r>
            <a:r>
              <a:rPr lang="en-US" sz="2000" dirty="0" err="1" smtClean="0"/>
              <a:t>Yudkowsky</a:t>
            </a:r>
            <a:r>
              <a:rPr lang="en-US" sz="2000" dirty="0" smtClean="0"/>
              <a:t>, 2008)</a:t>
            </a:r>
            <a:endParaRPr lang="en-US" sz="2800" dirty="0"/>
          </a:p>
          <a:p>
            <a:pPr lvl="1"/>
            <a:r>
              <a:rPr lang="en-US" sz="2000" dirty="0"/>
              <a:t>Spatial scale: the colonizable supercluster (100,000 galaxies across 520m light-years)</a:t>
            </a:r>
          </a:p>
          <a:p>
            <a:pPr lvl="1"/>
            <a:r>
              <a:rPr lang="en-US" sz="2000" dirty="0"/>
              <a:t>Temporal scale: the </a:t>
            </a:r>
            <a:r>
              <a:rPr lang="en-US" sz="2000" dirty="0" err="1"/>
              <a:t>aestivatable</a:t>
            </a:r>
            <a:r>
              <a:rPr lang="en-US" sz="2000" dirty="0"/>
              <a:t> future light-cone (&gt;20 billion years)</a:t>
            </a:r>
          </a:p>
          <a:p>
            <a:pPr lvl="1"/>
            <a:r>
              <a:rPr lang="en-US" sz="2000" dirty="0"/>
              <a:t>Computational scale: if we convert most baryonic mass </a:t>
            </a:r>
            <a:r>
              <a:rPr lang="en-US" sz="2000" dirty="0" smtClean="0"/>
              <a:t>in the light-cone into ‘</a:t>
            </a:r>
            <a:r>
              <a:rPr lang="en-US" sz="2000" dirty="0" err="1" smtClean="0"/>
              <a:t>computronium</a:t>
            </a:r>
            <a:r>
              <a:rPr lang="en-US" sz="2000" dirty="0" smtClean="0"/>
              <a:t>’ (Amato, 1991), </a:t>
            </a:r>
            <a:r>
              <a:rPr lang="en-US" sz="2000" dirty="0"/>
              <a:t>how much sentience can we </a:t>
            </a:r>
            <a:r>
              <a:rPr lang="en-US" sz="2000" dirty="0" smtClean="0"/>
              <a:t>get?</a:t>
            </a:r>
            <a:endParaRPr lang="en-US" sz="2000" dirty="0"/>
          </a:p>
          <a:p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1196" t="14983" r="18459" b="12543"/>
          <a:stretch/>
        </p:blipFill>
        <p:spPr>
          <a:xfrm>
            <a:off x="6990292" y="1127919"/>
            <a:ext cx="2153707" cy="16152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1" y="2971800"/>
            <a:ext cx="2133599" cy="16001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3414" r="20732" b="10975"/>
          <a:stretch/>
        </p:blipFill>
        <p:spPr>
          <a:xfrm>
            <a:off x="7010401" y="4819333"/>
            <a:ext cx="2128380" cy="161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17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99" y="152400"/>
            <a:ext cx="7848600" cy="868362"/>
          </a:xfrm>
        </p:spPr>
        <p:txBody>
          <a:bodyPr/>
          <a:lstStyle/>
          <a:p>
            <a:r>
              <a:rPr lang="en-US" dirty="0" smtClean="0"/>
              <a:t>Catastrophic vs. existential risks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6705600" cy="4525963"/>
          </a:xfrm>
        </p:spPr>
        <p:txBody>
          <a:bodyPr/>
          <a:lstStyle/>
          <a:p>
            <a:r>
              <a:rPr lang="en-US" sz="2400" dirty="0"/>
              <a:t>Global catastrophic risks (GCRs): billions could die, but the species would </a:t>
            </a:r>
            <a:r>
              <a:rPr lang="en-US" sz="2400" dirty="0" smtClean="0"/>
              <a:t>survive</a:t>
            </a:r>
            <a:endParaRPr lang="en-US" sz="2400" dirty="0"/>
          </a:p>
          <a:p>
            <a:pPr lvl="1"/>
            <a:r>
              <a:rPr lang="en-US" sz="2400" dirty="0"/>
              <a:t>global warming, natural </a:t>
            </a:r>
            <a:r>
              <a:rPr lang="en-US" sz="2400" dirty="0" smtClean="0"/>
              <a:t>pandemics</a:t>
            </a:r>
            <a:endParaRPr lang="en-US" sz="2400" dirty="0"/>
          </a:p>
          <a:p>
            <a:r>
              <a:rPr lang="en-US" sz="2400" dirty="0"/>
              <a:t>Existential risks (X-risk): everybody could die; the species </a:t>
            </a:r>
            <a:r>
              <a:rPr lang="en-US" sz="2400" dirty="0" smtClean="0"/>
              <a:t>wouldn’t </a:t>
            </a:r>
            <a:r>
              <a:rPr lang="en-US" sz="2400" dirty="0"/>
              <a:t>recover </a:t>
            </a:r>
          </a:p>
          <a:p>
            <a:pPr lvl="1"/>
            <a:r>
              <a:rPr lang="en-US" sz="2400" dirty="0" smtClean="0"/>
              <a:t>Very low </a:t>
            </a:r>
            <a:r>
              <a:rPr lang="en-US" sz="2400" dirty="0"/>
              <a:t>probability: asteroid strike, </a:t>
            </a:r>
            <a:r>
              <a:rPr lang="en-US" sz="2400" dirty="0" err="1"/>
              <a:t>supervolcano</a:t>
            </a:r>
            <a:endParaRPr lang="en-US" sz="2400" dirty="0"/>
          </a:p>
          <a:p>
            <a:pPr lvl="1"/>
            <a:r>
              <a:rPr lang="en-US" sz="2400" dirty="0" smtClean="0"/>
              <a:t>Much higher </a:t>
            </a:r>
            <a:r>
              <a:rPr lang="en-US" sz="2400" dirty="0"/>
              <a:t>probability: nuclear war, engineered </a:t>
            </a:r>
            <a:r>
              <a:rPr lang="en-US" sz="2400" dirty="0" smtClean="0"/>
              <a:t>pandemics, AGI</a:t>
            </a:r>
            <a:endParaRPr lang="en-US" sz="2400" dirty="0"/>
          </a:p>
          <a:p>
            <a:r>
              <a:rPr lang="en-US" sz="2400" dirty="0"/>
              <a:t>extinction by bad AI wouldn’t just kill 7 billion current humans, but could prevent well over 10</a:t>
            </a:r>
            <a:r>
              <a:rPr lang="en-US" sz="2400" baseline="30000" dirty="0"/>
              <a:t>35</a:t>
            </a:r>
            <a:r>
              <a:rPr lang="en-US" sz="2400" dirty="0"/>
              <a:t> future sentient lives from coming into being</a:t>
            </a:r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756" y="1524000"/>
            <a:ext cx="1896533" cy="106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14445"/>
          <a:stretch/>
        </p:blipFill>
        <p:spPr>
          <a:xfrm>
            <a:off x="7196493" y="2819400"/>
            <a:ext cx="1947058" cy="12493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7381"/>
          <a:stretch/>
        </p:blipFill>
        <p:spPr>
          <a:xfrm>
            <a:off x="7213905" y="4191000"/>
            <a:ext cx="1904384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951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152400"/>
            <a:ext cx="5334000" cy="1229360"/>
          </a:xfrm>
        </p:spPr>
        <p:txBody>
          <a:bodyPr>
            <a:normAutofit/>
          </a:bodyPr>
          <a:lstStyle/>
          <a:p>
            <a:r>
              <a:rPr lang="en-US" dirty="0"/>
              <a:t>Astronomical Stakes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648200" cy="4525963"/>
          </a:xfrm>
        </p:spPr>
        <p:txBody>
          <a:bodyPr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Every year we delay colonizing Mars, we increase the chance of human extinction (Elon Musk)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Every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second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we delay colonizing the supercluster, we lose 10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29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potential future human-level sentient beings (Bostrom, 2003)</a:t>
            </a:r>
          </a:p>
        </p:txBody>
      </p:sp>
    </p:spTree>
    <p:extLst>
      <p:ext uri="{BB962C8B-B14F-4D97-AF65-F5344CB8AC3E}">
        <p14:creationId xmlns:p14="http://schemas.microsoft.com/office/powerpoint/2010/main" val="1587307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0" y="152400"/>
            <a:ext cx="7848600" cy="1143000"/>
          </a:xfrm>
        </p:spPr>
        <p:txBody>
          <a:bodyPr/>
          <a:lstStyle/>
          <a:p>
            <a:r>
              <a:rPr lang="en-US" dirty="0"/>
              <a:t>EA approaches to X-risk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943600" cy="4525963"/>
          </a:xfrm>
        </p:spPr>
        <p:txBody>
          <a:bodyPr/>
          <a:lstStyle/>
          <a:p>
            <a:r>
              <a:rPr lang="en-US" sz="2400" dirty="0"/>
              <a:t>Human-caused X-risks are thousands of times more likely per year than natural X-risks </a:t>
            </a:r>
          </a:p>
          <a:p>
            <a:r>
              <a:rPr lang="en-US" sz="2400" dirty="0"/>
              <a:t>AI, nuclear war, &amp; engineered bioweapons are much more serious X-risks than global warming</a:t>
            </a:r>
          </a:p>
          <a:p>
            <a:r>
              <a:rPr lang="en-US" sz="2400" dirty="0"/>
              <a:t>AI is especially worrying, since it will be smarter than </a:t>
            </a:r>
            <a:r>
              <a:rPr lang="en-US" sz="2400" dirty="0" smtClean="0"/>
              <a:t>us, </a:t>
            </a:r>
            <a:r>
              <a:rPr lang="en-US" sz="2400" dirty="0"/>
              <a:t>sooner or later</a:t>
            </a:r>
          </a:p>
          <a:p>
            <a:r>
              <a:rPr lang="en-US" sz="2400" dirty="0"/>
              <a:t>Current political systems neglect X-risks that the </a:t>
            </a:r>
            <a:r>
              <a:rPr lang="en-US" sz="2400" dirty="0" smtClean="0"/>
              <a:t>voters, policy wonks, and politicians </a:t>
            </a:r>
            <a:r>
              <a:rPr lang="en-US" sz="2400" dirty="0"/>
              <a:t>don’t understand </a:t>
            </a:r>
          </a:p>
        </p:txBody>
      </p:sp>
    </p:spTree>
    <p:extLst>
      <p:ext uri="{BB962C8B-B14F-4D97-AF65-F5344CB8AC3E}">
        <p14:creationId xmlns:p14="http://schemas.microsoft.com/office/powerpoint/2010/main" val="13054735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Worries about AI X-risk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6744547" cy="4724400"/>
          </a:xfrm>
        </p:spPr>
        <p:txBody>
          <a:bodyPr/>
          <a:lstStyle/>
          <a:p>
            <a:r>
              <a:rPr lang="en-US" sz="2400" dirty="0"/>
              <a:t>Fast recent progress in machine learning</a:t>
            </a:r>
          </a:p>
          <a:p>
            <a:r>
              <a:rPr lang="en-US" sz="2400" dirty="0"/>
              <a:t>Huge corporate </a:t>
            </a:r>
            <a:r>
              <a:rPr lang="en-US" sz="2400" dirty="0" smtClean="0"/>
              <a:t>investment </a:t>
            </a:r>
            <a:r>
              <a:rPr lang="en-US" sz="2400" dirty="0"/>
              <a:t>(</a:t>
            </a:r>
            <a:r>
              <a:rPr lang="en-US" sz="2400" dirty="0" err="1"/>
              <a:t>Deepmind</a:t>
            </a:r>
            <a:r>
              <a:rPr lang="en-US" sz="2400" dirty="0"/>
              <a:t>, Google, Facebook </a:t>
            </a:r>
            <a:r>
              <a:rPr lang="en-US" sz="2400" dirty="0" err="1"/>
              <a:t>OpenAI</a:t>
            </a:r>
            <a:r>
              <a:rPr lang="en-US" sz="2400" dirty="0"/>
              <a:t>, Microsoft, Apple) </a:t>
            </a:r>
          </a:p>
          <a:p>
            <a:r>
              <a:rPr lang="en-US" sz="2400" dirty="0"/>
              <a:t>Geopolitical arms races (China, US, Russia)</a:t>
            </a:r>
          </a:p>
          <a:p>
            <a:r>
              <a:rPr lang="en-US" sz="2400" dirty="0"/>
              <a:t>AIs will </a:t>
            </a:r>
            <a:r>
              <a:rPr lang="en-US" sz="2400" dirty="0" smtClean="0"/>
              <a:t>help run military</a:t>
            </a:r>
            <a:r>
              <a:rPr lang="en-US" sz="2400" dirty="0"/>
              <a:t>, police, finance, energy, transport, medicine, food, education, news, </a:t>
            </a:r>
            <a:r>
              <a:rPr lang="en-US" sz="2400" dirty="0" smtClean="0"/>
              <a:t>social media, politics</a:t>
            </a:r>
            <a:endParaRPr lang="en-US" sz="2400" dirty="0"/>
          </a:p>
          <a:p>
            <a:r>
              <a:rPr lang="en-US" sz="2400" dirty="0"/>
              <a:t>‘Intelligence explosion’ from sub-human AI to human-level AGI to superintelligence</a:t>
            </a:r>
          </a:p>
          <a:p>
            <a:r>
              <a:rPr lang="en-US" sz="2400" dirty="0"/>
              <a:t>‘Value alignment problem’: can we ensure AIs have stable, human-friendly values &amp; ethics?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110" y="1"/>
            <a:ext cx="2018890" cy="213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849" y="2408238"/>
            <a:ext cx="1972151" cy="131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2457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FF8D39-276A-4CC4-A4E5-EA6707055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about EA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83D0A0E-4147-4A62-8FF4-6F445AEE9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6629400" cy="4860925"/>
          </a:xfrm>
        </p:spPr>
        <p:txBody>
          <a:bodyPr/>
          <a:lstStyle/>
          <a:p>
            <a:r>
              <a:rPr lang="en-US" sz="2400" dirty="0"/>
              <a:t>W</a:t>
            </a:r>
            <a:r>
              <a:rPr lang="en-US" sz="2400" dirty="0" smtClean="0"/>
              <a:t>orth </a:t>
            </a:r>
            <a:r>
              <a:rPr lang="en-US" sz="2400" dirty="0"/>
              <a:t>attention: fast-growing, </a:t>
            </a:r>
            <a:r>
              <a:rPr lang="en-US" sz="2400" dirty="0" smtClean="0"/>
              <a:t>ambitious, </a:t>
            </a:r>
            <a:r>
              <a:rPr lang="en-US" sz="2400" dirty="0"/>
              <a:t>empirical, full of bright young </a:t>
            </a:r>
            <a:r>
              <a:rPr lang="en-US" sz="2400" dirty="0" smtClean="0"/>
              <a:t>people</a:t>
            </a:r>
            <a:endParaRPr lang="en-US" sz="2400" dirty="0"/>
          </a:p>
          <a:p>
            <a:r>
              <a:rPr lang="en-US" sz="2400" dirty="0" smtClean="0"/>
              <a:t>Mostly moral </a:t>
            </a:r>
            <a:r>
              <a:rPr lang="en-US" sz="2400" dirty="0"/>
              <a:t>philosophers &amp; computer </a:t>
            </a:r>
            <a:r>
              <a:rPr lang="en-US" sz="2400" dirty="0" smtClean="0"/>
              <a:t>scientists; psychology </a:t>
            </a:r>
            <a:r>
              <a:rPr lang="en-US" sz="2400" dirty="0"/>
              <a:t>can improve EA’s effectiveness in understanding people, animals, and AI systems</a:t>
            </a:r>
          </a:p>
          <a:p>
            <a:r>
              <a:rPr lang="en-US" sz="2400" dirty="0" smtClean="0"/>
              <a:t>Offers </a:t>
            </a:r>
            <a:r>
              <a:rPr lang="en-US" sz="2400" dirty="0"/>
              <a:t>psychology more </a:t>
            </a:r>
            <a:r>
              <a:rPr lang="en-US" sz="2400" dirty="0" smtClean="0"/>
              <a:t>scalable, scope-sensitive </a:t>
            </a:r>
            <a:r>
              <a:rPr lang="en-US" sz="2400" dirty="0"/>
              <a:t>ways to improve human welfare </a:t>
            </a:r>
            <a:r>
              <a:rPr lang="en-US" sz="2400" dirty="0" smtClean="0"/>
              <a:t>(vs. </a:t>
            </a:r>
            <a:r>
              <a:rPr lang="en-US" sz="2400" dirty="0"/>
              <a:t>individual therapy)</a:t>
            </a:r>
          </a:p>
          <a:p>
            <a:r>
              <a:rPr lang="en-US" sz="2400" dirty="0" smtClean="0"/>
              <a:t>Has a lot of money but needs more talent; offers </a:t>
            </a:r>
            <a:r>
              <a:rPr lang="en-US" sz="2400" dirty="0"/>
              <a:t>a new source of research funding </a:t>
            </a:r>
            <a:r>
              <a:rPr lang="en-US" sz="2400" dirty="0" smtClean="0"/>
              <a:t>&amp; </a:t>
            </a:r>
            <a:r>
              <a:rPr lang="en-US" sz="2400" dirty="0"/>
              <a:t>new career </a:t>
            </a:r>
            <a:r>
              <a:rPr lang="en-US" sz="2400" dirty="0" smtClean="0"/>
              <a:t>paths</a:t>
            </a:r>
          </a:p>
          <a:p>
            <a:r>
              <a:rPr lang="en-US" sz="2400" dirty="0" smtClean="0"/>
              <a:t>Questions?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189" t="23598" r="5060" b="26474"/>
          <a:stretch/>
        </p:blipFill>
        <p:spPr>
          <a:xfrm>
            <a:off x="6760711" y="0"/>
            <a:ext cx="2375669" cy="130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248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848600" cy="1143000"/>
          </a:xfrm>
        </p:spPr>
        <p:txBody>
          <a:bodyPr/>
          <a:lstStyle/>
          <a:p>
            <a:r>
              <a:rPr lang="en-US" dirty="0"/>
              <a:t>Effective Altruism </a:t>
            </a:r>
            <a:br>
              <a:rPr lang="en-US" dirty="0"/>
            </a:br>
            <a:r>
              <a:rPr lang="en-US" dirty="0"/>
              <a:t>as a movement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243" y="1679442"/>
            <a:ext cx="6069957" cy="4949957"/>
          </a:xfrm>
        </p:spPr>
        <p:txBody>
          <a:bodyPr/>
          <a:lstStyle/>
          <a:p>
            <a:r>
              <a:rPr lang="en-US" sz="2000" dirty="0"/>
              <a:t>Founded in 2011 by Oxford moral philosophers Will MacAskill &amp; Toby </a:t>
            </a:r>
            <a:r>
              <a:rPr lang="en-US" sz="2000" dirty="0" smtClean="0"/>
              <a:t>Ord, + Peter Singer</a:t>
            </a:r>
            <a:endParaRPr lang="en-US" sz="2000" dirty="0"/>
          </a:p>
          <a:p>
            <a:r>
              <a:rPr lang="en-US" sz="2000" dirty="0"/>
              <a:t>Fast growth among bright young </a:t>
            </a:r>
            <a:r>
              <a:rPr lang="en-US" sz="2000" dirty="0" smtClean="0"/>
              <a:t>rationalists: Oxford, London, Berlin, Bay Area, NYC, Sydney</a:t>
            </a:r>
          </a:p>
          <a:p>
            <a:r>
              <a:rPr lang="en-US" sz="2000" dirty="0" smtClean="0"/>
              <a:t>Skeptical </a:t>
            </a:r>
            <a:r>
              <a:rPr lang="en-US" sz="2000" dirty="0"/>
              <a:t>of traditional charities, causes, activism, policies, virtue-signaling</a:t>
            </a:r>
          </a:p>
          <a:p>
            <a:r>
              <a:rPr lang="en-US" sz="2000" dirty="0" smtClean="0"/>
              <a:t>Open</a:t>
            </a:r>
            <a:r>
              <a:rPr lang="en-US" sz="2000" dirty="0"/>
              <a:t>, transparent, rational, self-critical, </a:t>
            </a:r>
            <a:r>
              <a:rPr lang="en-US" sz="2000" dirty="0" smtClean="0"/>
              <a:t>evidence-based; strong public outreach</a:t>
            </a:r>
            <a:endParaRPr lang="en-US" sz="2000" dirty="0"/>
          </a:p>
          <a:p>
            <a:r>
              <a:rPr lang="en-US" sz="2000" dirty="0"/>
              <a:t>Updates </a:t>
            </a:r>
            <a:r>
              <a:rPr lang="en-US" sz="2000" dirty="0" err="1"/>
              <a:t>‘cause</a:t>
            </a:r>
            <a:r>
              <a:rPr lang="en-US" sz="2000" dirty="0"/>
              <a:t> priorities’ </a:t>
            </a:r>
            <a:r>
              <a:rPr lang="en-US" sz="2000" dirty="0" smtClean="0"/>
              <a:t>often, given evidence</a:t>
            </a:r>
          </a:p>
          <a:p>
            <a:r>
              <a:rPr lang="en-US" sz="2000" dirty="0" smtClean="0"/>
              <a:t>Prefer </a:t>
            </a:r>
            <a:r>
              <a:rPr lang="en-US" sz="2000" dirty="0"/>
              <a:t>fast, informal communication with peers: blogs, tech reports, forums, </a:t>
            </a:r>
            <a:r>
              <a:rPr lang="en-US" sz="2000" dirty="0" smtClean="0"/>
              <a:t>conferences, &amp; </a:t>
            </a:r>
            <a:r>
              <a:rPr lang="en-US" sz="2000" dirty="0"/>
              <a:t>informal discussions </a:t>
            </a:r>
            <a:r>
              <a:rPr lang="en-US" sz="2000" dirty="0" smtClean="0"/>
              <a:t>(journals too slow)</a:t>
            </a:r>
            <a:endParaRPr lang="en-US" sz="2000" dirty="0"/>
          </a:p>
          <a:p>
            <a:r>
              <a:rPr lang="en-US" sz="2000" dirty="0"/>
              <a:t>Strategic about ‘movement building’ – optimize growth rate, recruitment strategies, PR strategies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2D50F6C-6386-4EA1-AFF6-44092F087C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89" t="23598" r="5060" b="26474"/>
          <a:stretch/>
        </p:blipFill>
        <p:spPr>
          <a:xfrm>
            <a:off x="6400800" y="-79243"/>
            <a:ext cx="2743200" cy="15092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496112"/>
            <a:ext cx="1323288" cy="1323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14059" b="6273"/>
          <a:stretch/>
        </p:blipFill>
        <p:spPr>
          <a:xfrm>
            <a:off x="7848600" y="1496112"/>
            <a:ext cx="1295400" cy="12954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8318" y="2885514"/>
            <a:ext cx="1020564" cy="13816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3200" y="4340934"/>
            <a:ext cx="1353895" cy="13538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9197" y="4786313"/>
            <a:ext cx="1374205" cy="207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2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1647BDA-9036-4C8D-A1A5-51F6D3011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3709"/>
            <a:ext cx="7696200" cy="944562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new(</a:t>
            </a:r>
            <a:r>
              <a:rPr lang="en-US" dirty="0" err="1" smtClean="0"/>
              <a:t>ish</a:t>
            </a:r>
            <a:r>
              <a:rPr lang="en-US" dirty="0" smtClean="0"/>
              <a:t>) research direction for </a:t>
            </a:r>
            <a:r>
              <a:rPr lang="en-US" dirty="0"/>
              <a:t>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355B7A2-7AAA-4B75-96AD-9B31B135B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078" y="1447800"/>
            <a:ext cx="6739922" cy="4648200"/>
          </a:xfrm>
        </p:spPr>
        <p:txBody>
          <a:bodyPr/>
          <a:lstStyle/>
          <a:p>
            <a:r>
              <a:rPr lang="en-US" sz="2400" dirty="0"/>
              <a:t>15 publications since 1994 on moral virtues, evolution of altruism, research ethics</a:t>
            </a:r>
          </a:p>
          <a:p>
            <a:r>
              <a:rPr lang="en-US" sz="2400" dirty="0"/>
              <a:t>Got involved in </a:t>
            </a:r>
            <a:r>
              <a:rPr lang="en-US" sz="2400" dirty="0" smtClean="0"/>
              <a:t>EA in 2015; esp. 2016 sabbatical</a:t>
            </a:r>
            <a:endParaRPr lang="en-US" sz="2400" dirty="0"/>
          </a:p>
          <a:p>
            <a:r>
              <a:rPr lang="en-US" sz="2400" dirty="0"/>
              <a:t>10 talks since then on EA topics: SF, SD, NY, Puerto Rico, Chile, England, Australia</a:t>
            </a:r>
          </a:p>
          <a:p>
            <a:r>
              <a:rPr lang="en-US" sz="2400" dirty="0"/>
              <a:t>New paper in </a:t>
            </a:r>
            <a:r>
              <a:rPr lang="en-US" sz="2400" i="1" dirty="0"/>
              <a:t>Biological Theory </a:t>
            </a:r>
            <a:r>
              <a:rPr lang="en-US" sz="2400" dirty="0"/>
              <a:t>on existential risks of SETI/METI</a:t>
            </a:r>
          </a:p>
          <a:p>
            <a:r>
              <a:rPr lang="en-US" sz="2400" dirty="0" smtClean="0"/>
              <a:t>Visiting </a:t>
            </a:r>
            <a:r>
              <a:rPr lang="en-US" sz="2400" dirty="0"/>
              <a:t>this summer at </a:t>
            </a:r>
            <a:r>
              <a:rPr lang="en-US" sz="2400" dirty="0" smtClean="0"/>
              <a:t>FHI Oxford </a:t>
            </a:r>
            <a:r>
              <a:rPr lang="en-US" sz="2400" dirty="0"/>
              <a:t>and/or </a:t>
            </a:r>
            <a:r>
              <a:rPr lang="en-US" sz="2400" dirty="0" smtClean="0"/>
              <a:t>MIRI Berkeley</a:t>
            </a:r>
            <a:endParaRPr lang="en-US" sz="2400" dirty="0"/>
          </a:p>
          <a:p>
            <a:r>
              <a:rPr lang="en-US" sz="2400" dirty="0"/>
              <a:t>New course this term: Psych 450/650: </a:t>
            </a:r>
            <a:r>
              <a:rPr lang="en-US" sz="2400" dirty="0" smtClean="0"/>
              <a:t>             “</a:t>
            </a:r>
            <a:r>
              <a:rPr lang="en-US" sz="2400" dirty="0"/>
              <a:t>The Psychology of Effective Altruism</a:t>
            </a:r>
            <a:r>
              <a:rPr lang="en-US" sz="2400" dirty="0" smtClean="0"/>
              <a:t>”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8459" y="3605507"/>
            <a:ext cx="1445541" cy="1447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4001" t="14001" r="13999" b="13999"/>
          <a:stretch/>
        </p:blipFill>
        <p:spPr>
          <a:xfrm>
            <a:off x="7698458" y="5181600"/>
            <a:ext cx="1445541" cy="144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941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340" y="304800"/>
            <a:ext cx="7848600" cy="655636"/>
          </a:xfrm>
        </p:spPr>
        <p:txBody>
          <a:bodyPr/>
          <a:lstStyle/>
          <a:p>
            <a:r>
              <a:rPr lang="en-US" dirty="0"/>
              <a:t>Main EA causes (currently)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03960"/>
            <a:ext cx="4419600" cy="4525963"/>
          </a:xfrm>
        </p:spPr>
        <p:txBody>
          <a:bodyPr/>
          <a:lstStyle/>
          <a:p>
            <a:r>
              <a:rPr lang="en-US" sz="2800" dirty="0"/>
              <a:t>Reduce global poverty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Reduce neglected tropical diseases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Reduce animal suffering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Reduce global existential risks</a:t>
            </a:r>
          </a:p>
          <a:p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8313" b="28313"/>
          <a:stretch/>
        </p:blipFill>
        <p:spPr>
          <a:xfrm>
            <a:off x="5082540" y="1228725"/>
            <a:ext cx="3200400" cy="6400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2137095"/>
            <a:ext cx="1371600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137095"/>
            <a:ext cx="1819800" cy="685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1" y="3733800"/>
            <a:ext cx="1371599" cy="13715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0401" y="3733800"/>
            <a:ext cx="1371599" cy="13715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4908" y="5252354"/>
            <a:ext cx="1968592" cy="13530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8"/>
          <a:srcRect l="13516" r="13031"/>
          <a:stretch/>
        </p:blipFill>
        <p:spPr>
          <a:xfrm>
            <a:off x="7306200" y="5224264"/>
            <a:ext cx="1799543" cy="1381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72400" y="5252354"/>
            <a:ext cx="14097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31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39764A-977A-4A7E-BED7-5810E8469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638"/>
            <a:ext cx="6553200" cy="792162"/>
          </a:xfrm>
        </p:spPr>
        <p:txBody>
          <a:bodyPr/>
          <a:lstStyle/>
          <a:p>
            <a:r>
              <a:rPr lang="en-US" dirty="0"/>
              <a:t>EA initiatives: </a:t>
            </a:r>
            <a:br>
              <a:rPr lang="en-US" dirty="0"/>
            </a:br>
            <a:r>
              <a:rPr lang="en-US" dirty="0"/>
              <a:t>New Academic Centers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C984585-48AE-4611-811C-C5C7EACEE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766555"/>
            <a:ext cx="8229600" cy="65441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Many </a:t>
            </a:r>
            <a:r>
              <a:rPr lang="en-US" sz="2000" dirty="0"/>
              <a:t>are hiring now and offer research grants and great collaborators</a:t>
            </a:r>
          </a:p>
          <a:p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222" t="7627" r="6444" b="7627"/>
          <a:stretch/>
        </p:blipFill>
        <p:spPr>
          <a:xfrm>
            <a:off x="152400" y="1422869"/>
            <a:ext cx="3266556" cy="17013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1422868"/>
            <a:ext cx="1698676" cy="17013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4001" t="14001" r="13999" b="13999"/>
          <a:stretch/>
        </p:blipFill>
        <p:spPr>
          <a:xfrm>
            <a:off x="2363840" y="3422214"/>
            <a:ext cx="1843881" cy="18438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6634" y="3441637"/>
            <a:ext cx="3002280" cy="9242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l="14000" t="19600" r="13200" b="19600"/>
          <a:stretch/>
        </p:blipFill>
        <p:spPr>
          <a:xfrm>
            <a:off x="6075500" y="0"/>
            <a:ext cx="3080223" cy="12862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8066" y="1414185"/>
            <a:ext cx="2046835" cy="17100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893" y="3422214"/>
            <a:ext cx="1972066" cy="18438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9"/>
          <a:srcRect l="10388" t="10747" r="43010" b="70561"/>
          <a:stretch/>
        </p:blipFill>
        <p:spPr>
          <a:xfrm>
            <a:off x="4415602" y="4524886"/>
            <a:ext cx="457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460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39764A-977A-4A7E-BED7-5810E8469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638"/>
            <a:ext cx="6553200" cy="792162"/>
          </a:xfrm>
        </p:spPr>
        <p:txBody>
          <a:bodyPr/>
          <a:lstStyle/>
          <a:p>
            <a:r>
              <a:rPr lang="en-US" dirty="0"/>
              <a:t>EA initiatives:</a:t>
            </a:r>
            <a:br>
              <a:rPr lang="en-US" dirty="0"/>
            </a:br>
            <a:r>
              <a:rPr lang="en-US" dirty="0" smtClean="0"/>
              <a:t>Non-profits, foundations, etc.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45" y="1348149"/>
            <a:ext cx="3048000" cy="10212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53" y="2471876"/>
            <a:ext cx="3048514" cy="9175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30" y="4315711"/>
            <a:ext cx="1506415" cy="15064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4587" r="12853" b="24627"/>
          <a:stretch/>
        </p:blipFill>
        <p:spPr>
          <a:xfrm>
            <a:off x="98562" y="3514101"/>
            <a:ext cx="2985877" cy="6768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t="19844" b="29647"/>
          <a:stretch/>
        </p:blipFill>
        <p:spPr>
          <a:xfrm>
            <a:off x="3477541" y="1348149"/>
            <a:ext cx="2198444" cy="1066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l="13977" t="23049" r="8831" b="48507"/>
          <a:stretch/>
        </p:blipFill>
        <p:spPr>
          <a:xfrm>
            <a:off x="3477541" y="2557385"/>
            <a:ext cx="2198444" cy="4690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/>
          <a:srcRect l="5280" t="15714" r="7765" b="32857"/>
          <a:stretch/>
        </p:blipFill>
        <p:spPr>
          <a:xfrm>
            <a:off x="6100647" y="3608040"/>
            <a:ext cx="2832667" cy="728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9"/>
          <a:srcRect l="5245" t="9420" r="16434" b="50000"/>
          <a:stretch/>
        </p:blipFill>
        <p:spPr>
          <a:xfrm>
            <a:off x="3418652" y="4929751"/>
            <a:ext cx="2133600" cy="533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77541" y="3209308"/>
            <a:ext cx="2198444" cy="112713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1"/>
          <a:srcRect t="20031" b="17067"/>
          <a:stretch/>
        </p:blipFill>
        <p:spPr>
          <a:xfrm>
            <a:off x="3454095" y="5541189"/>
            <a:ext cx="2073703" cy="13044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26174" y="2414949"/>
            <a:ext cx="2954779" cy="10212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75985" y="4973629"/>
            <a:ext cx="3468015" cy="187783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00647" y="1291714"/>
            <a:ext cx="2980306" cy="95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38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EDF0BF4-F6D8-4CE2-A120-BB8C1C061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638"/>
            <a:ext cx="5029200" cy="1143000"/>
          </a:xfrm>
        </p:spPr>
        <p:txBody>
          <a:bodyPr/>
          <a:lstStyle/>
          <a:p>
            <a:r>
              <a:rPr lang="en-US" dirty="0"/>
              <a:t>EA impacts so far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829A196-2447-4CCC-AEB8-950C6ADE4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6781800" cy="4800600"/>
          </a:xfrm>
        </p:spPr>
        <p:txBody>
          <a:bodyPr/>
          <a:lstStyle/>
          <a:p>
            <a:r>
              <a:rPr lang="en-US" sz="2000" dirty="0"/>
              <a:t>C</a:t>
            </a:r>
            <a:r>
              <a:rPr lang="en-US" sz="2000" dirty="0" smtClean="0"/>
              <a:t>harity </a:t>
            </a:r>
            <a:r>
              <a:rPr lang="en-US" sz="2000" dirty="0"/>
              <a:t>evaluation from ‘minimize </a:t>
            </a:r>
            <a:r>
              <a:rPr lang="en-US" sz="2000" dirty="0" smtClean="0"/>
              <a:t>overheads’ </a:t>
            </a:r>
            <a:r>
              <a:rPr lang="en-US" sz="2000" dirty="0"/>
              <a:t>to ‘measure cost-effectiveness with RCTs’</a:t>
            </a:r>
          </a:p>
          <a:p>
            <a:r>
              <a:rPr lang="en-US" sz="2000" dirty="0"/>
              <a:t>Increased scope-sensitivity of smart donors</a:t>
            </a:r>
          </a:p>
          <a:p>
            <a:r>
              <a:rPr lang="en-US" sz="2000" dirty="0"/>
              <a:t>‘The Giving Pledge’ raised over $350bn from donors such as Bill Gates, </a:t>
            </a:r>
            <a:r>
              <a:rPr lang="en-US" sz="2000" dirty="0" smtClean="0"/>
              <a:t>Mark </a:t>
            </a:r>
            <a:r>
              <a:rPr lang="en-US" sz="2000" dirty="0"/>
              <a:t>Zuckerberg, &amp; Elon Musk</a:t>
            </a:r>
          </a:p>
          <a:p>
            <a:r>
              <a:rPr lang="en-US" sz="2000" dirty="0"/>
              <a:t>Shifted </a:t>
            </a:r>
            <a:r>
              <a:rPr lang="en-US" sz="2000" dirty="0" smtClean="0"/>
              <a:t>animal </a:t>
            </a:r>
            <a:r>
              <a:rPr lang="en-US" sz="2000" dirty="0"/>
              <a:t>welfare activism </a:t>
            </a:r>
            <a:r>
              <a:rPr lang="en-US" sz="2000" dirty="0" smtClean="0"/>
              <a:t>strategies (work </a:t>
            </a:r>
            <a:r>
              <a:rPr lang="en-US" sz="2000" dirty="0"/>
              <a:t>with industry rather than </a:t>
            </a:r>
            <a:r>
              <a:rPr lang="en-US" sz="2000" dirty="0" smtClean="0"/>
              <a:t>virtue-signaling</a:t>
            </a:r>
            <a:r>
              <a:rPr lang="en-US" sz="2000" dirty="0"/>
              <a:t>)</a:t>
            </a:r>
          </a:p>
          <a:p>
            <a:r>
              <a:rPr lang="en-US" sz="2000" dirty="0" smtClean="0"/>
              <a:t>Introduced new </a:t>
            </a:r>
            <a:r>
              <a:rPr lang="en-US" sz="2000" dirty="0"/>
              <a:t>concepts like ‘earning to give’, ‘moral offsetting’, ‘cosmic endowment’</a:t>
            </a:r>
          </a:p>
          <a:p>
            <a:r>
              <a:rPr lang="en-US" sz="2000" dirty="0"/>
              <a:t>Giving EA career advice to many bright young people</a:t>
            </a:r>
          </a:p>
          <a:p>
            <a:r>
              <a:rPr lang="en-US" sz="2000" dirty="0"/>
              <a:t>Raised awareness of AI X-risks </a:t>
            </a:r>
            <a:r>
              <a:rPr lang="en-US" sz="2000" dirty="0" smtClean="0"/>
              <a:t>among researchers (Asilomar </a:t>
            </a:r>
            <a:r>
              <a:rPr lang="en-US" sz="2000" dirty="0"/>
              <a:t>Principles, </a:t>
            </a:r>
            <a:r>
              <a:rPr lang="en-US" sz="2000" dirty="0" err="1"/>
              <a:t>OpenAI</a:t>
            </a:r>
            <a:r>
              <a:rPr lang="en-US" sz="2000" dirty="0"/>
              <a:t>), and </a:t>
            </a:r>
            <a:r>
              <a:rPr lang="en-US" sz="2000" dirty="0" smtClean="0"/>
              <a:t>leaders </a:t>
            </a:r>
            <a:r>
              <a:rPr lang="en-US" sz="2000" dirty="0"/>
              <a:t>like Elon Musk, Sam Harris, Bill Gates, Max </a:t>
            </a:r>
            <a:r>
              <a:rPr lang="en-US" sz="2000" dirty="0" err="1"/>
              <a:t>Tegmark</a:t>
            </a:r>
            <a:r>
              <a:rPr lang="en-US" sz="2000" dirty="0"/>
              <a:t>, Sir Martin Rees, &amp; Steven Hawking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AA76416-0613-49B0-BAD8-4A299D0015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89" t="23598" r="5060" b="26474"/>
          <a:stretch/>
        </p:blipFill>
        <p:spPr>
          <a:xfrm>
            <a:off x="6400800" y="-79243"/>
            <a:ext cx="2743200" cy="150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37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7391400" cy="5211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Problems: </a:t>
            </a:r>
          </a:p>
          <a:p>
            <a:pPr marL="0" indent="0">
              <a:buNone/>
            </a:pPr>
            <a:r>
              <a:rPr lang="en-US" dirty="0" smtClean="0"/>
              <a:t>10 cognitive </a:t>
            </a:r>
            <a:r>
              <a:rPr lang="en-US" dirty="0"/>
              <a:t>and emotional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challenges </a:t>
            </a:r>
            <a:r>
              <a:rPr lang="en-US" dirty="0"/>
              <a:t>in </a:t>
            </a:r>
            <a:r>
              <a:rPr lang="en-US" dirty="0" smtClean="0"/>
              <a:t>EA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Solution: </a:t>
            </a:r>
          </a:p>
          <a:p>
            <a:pPr marL="0" indent="0">
              <a:buNone/>
            </a:pPr>
            <a:r>
              <a:rPr lang="en-US" dirty="0" smtClean="0"/>
              <a:t>Psychology?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607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FFFFFF"/>
      </a:dk1>
      <a:lt1>
        <a:sysClr val="window" lastClr="FFFFFF"/>
      </a:lt1>
      <a:dk2>
        <a:srgbClr val="69676D"/>
      </a:dk2>
      <a:lt2>
        <a:srgbClr val="1E4654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14956</TotalTime>
  <Words>1639</Words>
  <Application>Microsoft Macintosh PowerPoint</Application>
  <PresentationFormat>On-screen Show (4:3)</PresentationFormat>
  <Paragraphs>166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Times New Roman</vt:lpstr>
      <vt:lpstr>Wingdings</vt:lpstr>
      <vt:lpstr>Office Theme</vt:lpstr>
      <vt:lpstr>The Psychology of Effective Altruism  Cognitive and emotional barriers to reducing sentient suffering and existential risk</vt:lpstr>
      <vt:lpstr>Effective Altruism (EA):  A new social movement to do good, better</vt:lpstr>
      <vt:lpstr>Effective Altruism  as a movement</vt:lpstr>
      <vt:lpstr>A new(ish) research direction for me</vt:lpstr>
      <vt:lpstr>Main EA causes (currently)</vt:lpstr>
      <vt:lpstr>EA initiatives:  New Academic Centers</vt:lpstr>
      <vt:lpstr>EA initiatives: Non-profits, foundations, etc.</vt:lpstr>
      <vt:lpstr>EA impacts so far </vt:lpstr>
      <vt:lpstr>PowerPoint Presentation</vt:lpstr>
      <vt:lpstr>EA challenges 1:  Selfish genes vs. the expanding circle</vt:lpstr>
      <vt:lpstr>EA challenges 2:  Descriptive vs. normative morality</vt:lpstr>
      <vt:lpstr>EA challenges 3: Scope-insensitivity in utilitarian judgments</vt:lpstr>
      <vt:lpstr>EA challenges 4:  Availability bias in utilitarian judgments</vt:lpstr>
      <vt:lpstr>EA challenges 5: Moral emotions don’t track utilitarian outcomes</vt:lpstr>
      <vt:lpstr>EA challenges 6: Moral instincts make utilitarianism counter-intuitive and repulsive</vt:lpstr>
      <vt:lpstr>EA challenges 7:  instinctive moral judgment don’t update very well</vt:lpstr>
      <vt:lpstr>EA challenges 8:  Virtue-signaling </vt:lpstr>
      <vt:lpstr>PowerPoint Presentation</vt:lpstr>
      <vt:lpstr>EA challenges 9:  Theory of Mind fails for non-humans</vt:lpstr>
      <vt:lpstr>Animal sentience</vt:lpstr>
      <vt:lpstr>Animal welfare: The stakes</vt:lpstr>
      <vt:lpstr>EA approaches  to animal welfare</vt:lpstr>
      <vt:lpstr>EA challenges 9b:  Theory of Mind fails for AI</vt:lpstr>
      <vt:lpstr>EA challenges 10: Scope-insensitivity about long-term stakes </vt:lpstr>
      <vt:lpstr>Catastrophic vs. existential risks</vt:lpstr>
      <vt:lpstr>Astronomical Stakes</vt:lpstr>
      <vt:lpstr>EA approaches to X-risk</vt:lpstr>
      <vt:lpstr>Worries about AI X-risk</vt:lpstr>
      <vt:lpstr>Conclusions about EA</vt:lpstr>
    </vt:vector>
  </TitlesOfParts>
  <Company>Psychology Department, University of New Mexico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Evolution, Brain, and  Behavior  Psychology 342, section 1</dc:title>
  <dc:creator>Geoffrey F. Miller</dc:creator>
  <cp:lastModifiedBy>Reinstein, David</cp:lastModifiedBy>
  <cp:revision>2017</cp:revision>
  <cp:lastPrinted>1601-01-01T00:00:00Z</cp:lastPrinted>
  <dcterms:created xsi:type="dcterms:W3CDTF">2003-08-26T13:46:57Z</dcterms:created>
  <dcterms:modified xsi:type="dcterms:W3CDTF">2018-03-21T14:26:08Z</dcterms:modified>
</cp:coreProperties>
</file>